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6" r:id="rId3"/>
    <p:sldId id="259" r:id="rId4"/>
    <p:sldId id="267" r:id="rId5"/>
    <p:sldId id="257" r:id="rId6"/>
    <p:sldId id="260" r:id="rId7"/>
    <p:sldId id="261" r:id="rId8"/>
    <p:sldId id="264" r:id="rId9"/>
    <p:sldId id="258" r:id="rId10"/>
    <p:sldId id="265" r:id="rId11"/>
    <p:sldId id="266" r:id="rId12"/>
    <p:sldId id="268" r:id="rId13"/>
    <p:sldId id="269" r:id="rId14"/>
    <p:sldId id="270" r:id="rId15"/>
    <p:sldId id="3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CC33"/>
    <a:srgbClr val="CCE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390" autoAdjust="0"/>
  </p:normalViewPr>
  <p:slideViewPr>
    <p:cSldViewPr snapToGrid="0">
      <p:cViewPr varScale="1">
        <p:scale>
          <a:sx n="94" d="100"/>
          <a:sy n="94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6BD67-776B-41E9-ABA2-1066C12CAD98}" type="doc">
      <dgm:prSet loTypeId="urn:microsoft.com/office/officeart/2005/8/layout/pyramid2" loCatId="list" qsTypeId="urn:microsoft.com/office/officeart/2005/8/quickstyle/3d2" qsCatId="3D" csTypeId="urn:microsoft.com/office/officeart/2005/8/colors/colorful4" csCatId="colorful" phldr="1"/>
      <dgm:spPr/>
    </dgm:pt>
    <dgm:pt modelId="{3894EBD5-E048-4F70-B4CF-B725850D7128}">
      <dgm:prSet phldrT="[Текст]"/>
      <dgm:spPr/>
      <dgm:t>
        <a:bodyPr/>
        <a:lstStyle/>
        <a:p>
          <a:r>
            <a:rPr lang="ru-RU"/>
            <a:t>ПОО</a:t>
          </a:r>
        </a:p>
      </dgm:t>
    </dgm:pt>
    <dgm:pt modelId="{9D649B1B-6A52-4C29-A56F-81E13CDC93B3}" type="parTrans" cxnId="{E8510465-6C0E-45DF-97C0-E822F973044F}">
      <dgm:prSet/>
      <dgm:spPr/>
      <dgm:t>
        <a:bodyPr/>
        <a:lstStyle/>
        <a:p>
          <a:endParaRPr lang="ru-RU"/>
        </a:p>
      </dgm:t>
    </dgm:pt>
    <dgm:pt modelId="{21C81D41-BB0E-4754-BBB6-A5982526A63D}" type="sibTrans" cxnId="{E8510465-6C0E-45DF-97C0-E822F973044F}">
      <dgm:prSet/>
      <dgm:spPr/>
      <dgm:t>
        <a:bodyPr/>
        <a:lstStyle/>
        <a:p>
          <a:endParaRPr lang="ru-RU"/>
        </a:p>
      </dgm:t>
    </dgm:pt>
    <dgm:pt modelId="{14A5A44C-98B6-4BF4-9FC2-0A5C599B8C11}">
      <dgm:prSet phldrT="[Текст]"/>
      <dgm:spPr/>
      <dgm:t>
        <a:bodyPr/>
        <a:lstStyle/>
        <a:p>
          <a:r>
            <a:rPr lang="ru-RU"/>
            <a:t>Контингент</a:t>
          </a:r>
        </a:p>
      </dgm:t>
    </dgm:pt>
    <dgm:pt modelId="{134775C0-88F3-4659-8BCC-ECA1F85E5182}" type="parTrans" cxnId="{52BF25DA-7687-470D-9B2F-FF199CE71B86}">
      <dgm:prSet/>
      <dgm:spPr/>
      <dgm:t>
        <a:bodyPr/>
        <a:lstStyle/>
        <a:p>
          <a:endParaRPr lang="ru-RU"/>
        </a:p>
      </dgm:t>
    </dgm:pt>
    <dgm:pt modelId="{3C60FD5A-4171-47D5-B0DD-57028BB24D8F}" type="sibTrans" cxnId="{52BF25DA-7687-470D-9B2F-FF199CE71B86}">
      <dgm:prSet/>
      <dgm:spPr/>
      <dgm:t>
        <a:bodyPr/>
        <a:lstStyle/>
        <a:p>
          <a:endParaRPr lang="ru-RU"/>
        </a:p>
      </dgm:t>
    </dgm:pt>
    <dgm:pt modelId="{19956BB7-812A-4891-AA80-66196983DD89}">
      <dgm:prSet phldrT="[Текст]"/>
      <dgm:spPr/>
      <dgm:t>
        <a:bodyPr/>
        <a:lstStyle/>
        <a:p>
          <a:r>
            <a:rPr lang="ru-RU"/>
            <a:t>Выпуск</a:t>
          </a:r>
        </a:p>
      </dgm:t>
    </dgm:pt>
    <dgm:pt modelId="{F148E8F0-F9C1-4702-97A7-25BF93569A3A}" type="parTrans" cxnId="{C25C7F1B-B4EA-4369-9839-9992F3DE0D93}">
      <dgm:prSet/>
      <dgm:spPr/>
      <dgm:t>
        <a:bodyPr/>
        <a:lstStyle/>
        <a:p>
          <a:endParaRPr lang="ru-RU"/>
        </a:p>
      </dgm:t>
    </dgm:pt>
    <dgm:pt modelId="{260D9D05-C79F-47AC-B3AC-29995DD7C927}" type="sibTrans" cxnId="{C25C7F1B-B4EA-4369-9839-9992F3DE0D93}">
      <dgm:prSet/>
      <dgm:spPr/>
      <dgm:t>
        <a:bodyPr/>
        <a:lstStyle/>
        <a:p>
          <a:endParaRPr lang="ru-RU"/>
        </a:p>
      </dgm:t>
    </dgm:pt>
    <dgm:pt modelId="{795D79C0-7A0A-4F08-BD85-4CF2B47DF39B}">
      <dgm:prSet/>
      <dgm:spPr/>
      <dgm:t>
        <a:bodyPr/>
        <a:lstStyle/>
        <a:p>
          <a:r>
            <a:rPr lang="ru-RU"/>
            <a:t>ОПОП</a:t>
          </a:r>
        </a:p>
      </dgm:t>
    </dgm:pt>
    <dgm:pt modelId="{CBE2F2F3-EB44-4550-93FB-89A90564D280}" type="parTrans" cxnId="{609F22B8-DFEE-491B-8CB8-54462C31A751}">
      <dgm:prSet/>
      <dgm:spPr/>
      <dgm:t>
        <a:bodyPr/>
        <a:lstStyle/>
        <a:p>
          <a:endParaRPr lang="ru-RU"/>
        </a:p>
      </dgm:t>
    </dgm:pt>
    <dgm:pt modelId="{760A8462-0D22-46E3-A310-CCC917DEB758}" type="sibTrans" cxnId="{609F22B8-DFEE-491B-8CB8-54462C31A751}">
      <dgm:prSet/>
      <dgm:spPr/>
      <dgm:t>
        <a:bodyPr/>
        <a:lstStyle/>
        <a:p>
          <a:endParaRPr lang="ru-RU"/>
        </a:p>
      </dgm:t>
    </dgm:pt>
    <dgm:pt modelId="{B56A10A4-9D73-429C-B73B-584EA7993B86}" type="pres">
      <dgm:prSet presAssocID="{2B46BD67-776B-41E9-ABA2-1066C12CAD98}" presName="compositeShape" presStyleCnt="0">
        <dgm:presLayoutVars>
          <dgm:dir/>
          <dgm:resizeHandles/>
        </dgm:presLayoutVars>
      </dgm:prSet>
      <dgm:spPr/>
    </dgm:pt>
    <dgm:pt modelId="{68BF3E3F-9BC2-4963-918C-1984B5F3129F}" type="pres">
      <dgm:prSet presAssocID="{2B46BD67-776B-41E9-ABA2-1066C12CAD98}" presName="pyramid" presStyleLbl="node1" presStyleIdx="0" presStyleCnt="1"/>
      <dgm:spPr>
        <a:solidFill>
          <a:schemeClr val="bg1">
            <a:lumMod val="65000"/>
          </a:schemeClr>
        </a:solidFill>
      </dgm:spPr>
    </dgm:pt>
    <dgm:pt modelId="{628D7D11-4177-40B4-B686-D8037CD01C86}" type="pres">
      <dgm:prSet presAssocID="{2B46BD67-776B-41E9-ABA2-1066C12CAD98}" presName="theList" presStyleCnt="0"/>
      <dgm:spPr/>
    </dgm:pt>
    <dgm:pt modelId="{BCD45CAA-E6B2-4B37-9FC4-1BBF0C9934F0}" type="pres">
      <dgm:prSet presAssocID="{3894EBD5-E048-4F70-B4CF-B725850D7128}" presName="aNode" presStyleLbl="fgAcc1" presStyleIdx="0" presStyleCnt="4">
        <dgm:presLayoutVars>
          <dgm:bulletEnabled val="1"/>
        </dgm:presLayoutVars>
      </dgm:prSet>
      <dgm:spPr/>
    </dgm:pt>
    <dgm:pt modelId="{D37EA6E4-3513-431B-BF4A-902BFAFD3152}" type="pres">
      <dgm:prSet presAssocID="{3894EBD5-E048-4F70-B4CF-B725850D7128}" presName="aSpace" presStyleCnt="0"/>
      <dgm:spPr/>
    </dgm:pt>
    <dgm:pt modelId="{7B04415C-BC05-402E-8AC2-6A80C7B1E7B0}" type="pres">
      <dgm:prSet presAssocID="{795D79C0-7A0A-4F08-BD85-4CF2B47DF39B}" presName="aNode" presStyleLbl="fgAcc1" presStyleIdx="1" presStyleCnt="4">
        <dgm:presLayoutVars>
          <dgm:bulletEnabled val="1"/>
        </dgm:presLayoutVars>
      </dgm:prSet>
      <dgm:spPr/>
    </dgm:pt>
    <dgm:pt modelId="{D0F60F32-FAC8-49E8-8D44-EA7719291F19}" type="pres">
      <dgm:prSet presAssocID="{795D79C0-7A0A-4F08-BD85-4CF2B47DF39B}" presName="aSpace" presStyleCnt="0"/>
      <dgm:spPr/>
    </dgm:pt>
    <dgm:pt modelId="{6A83865D-85FD-4A0C-B92D-7BEF159443CD}" type="pres">
      <dgm:prSet presAssocID="{14A5A44C-98B6-4BF4-9FC2-0A5C599B8C11}" presName="aNode" presStyleLbl="fgAcc1" presStyleIdx="2" presStyleCnt="4">
        <dgm:presLayoutVars>
          <dgm:bulletEnabled val="1"/>
        </dgm:presLayoutVars>
      </dgm:prSet>
      <dgm:spPr/>
    </dgm:pt>
    <dgm:pt modelId="{612B3E75-D3CB-4C33-A867-D19156F80E4E}" type="pres">
      <dgm:prSet presAssocID="{14A5A44C-98B6-4BF4-9FC2-0A5C599B8C11}" presName="aSpace" presStyleCnt="0"/>
      <dgm:spPr/>
    </dgm:pt>
    <dgm:pt modelId="{69D1C023-6F77-4272-A894-9A4226377D5E}" type="pres">
      <dgm:prSet presAssocID="{19956BB7-812A-4891-AA80-66196983DD89}" presName="aNode" presStyleLbl="fgAcc1" presStyleIdx="3" presStyleCnt="4">
        <dgm:presLayoutVars>
          <dgm:bulletEnabled val="1"/>
        </dgm:presLayoutVars>
      </dgm:prSet>
      <dgm:spPr/>
    </dgm:pt>
    <dgm:pt modelId="{677701C4-74F9-4378-8C1A-9A684990B84E}" type="pres">
      <dgm:prSet presAssocID="{19956BB7-812A-4891-AA80-66196983DD89}" presName="aSpace" presStyleCnt="0"/>
      <dgm:spPr/>
    </dgm:pt>
  </dgm:ptLst>
  <dgm:cxnLst>
    <dgm:cxn modelId="{A6215A0F-1010-451A-9240-0417F7ABD8DA}" type="presOf" srcId="{795D79C0-7A0A-4F08-BD85-4CF2B47DF39B}" destId="{7B04415C-BC05-402E-8AC2-6A80C7B1E7B0}" srcOrd="0" destOrd="0" presId="urn:microsoft.com/office/officeart/2005/8/layout/pyramid2"/>
    <dgm:cxn modelId="{C25C7F1B-B4EA-4369-9839-9992F3DE0D93}" srcId="{2B46BD67-776B-41E9-ABA2-1066C12CAD98}" destId="{19956BB7-812A-4891-AA80-66196983DD89}" srcOrd="3" destOrd="0" parTransId="{F148E8F0-F9C1-4702-97A7-25BF93569A3A}" sibTransId="{260D9D05-C79F-47AC-B3AC-29995DD7C927}"/>
    <dgm:cxn modelId="{5880C227-B39B-4E1C-9E70-F40E9646B0CE}" type="presOf" srcId="{19956BB7-812A-4891-AA80-66196983DD89}" destId="{69D1C023-6F77-4272-A894-9A4226377D5E}" srcOrd="0" destOrd="0" presId="urn:microsoft.com/office/officeart/2005/8/layout/pyramid2"/>
    <dgm:cxn modelId="{E8510465-6C0E-45DF-97C0-E822F973044F}" srcId="{2B46BD67-776B-41E9-ABA2-1066C12CAD98}" destId="{3894EBD5-E048-4F70-B4CF-B725850D7128}" srcOrd="0" destOrd="0" parTransId="{9D649B1B-6A52-4C29-A56F-81E13CDC93B3}" sibTransId="{21C81D41-BB0E-4754-BBB6-A5982526A63D}"/>
    <dgm:cxn modelId="{90B47C49-2EB3-4F8C-9709-A6060BB3A9B8}" type="presOf" srcId="{2B46BD67-776B-41E9-ABA2-1066C12CAD98}" destId="{B56A10A4-9D73-429C-B73B-584EA7993B86}" srcOrd="0" destOrd="0" presId="urn:microsoft.com/office/officeart/2005/8/layout/pyramid2"/>
    <dgm:cxn modelId="{609F22B8-DFEE-491B-8CB8-54462C31A751}" srcId="{2B46BD67-776B-41E9-ABA2-1066C12CAD98}" destId="{795D79C0-7A0A-4F08-BD85-4CF2B47DF39B}" srcOrd="1" destOrd="0" parTransId="{CBE2F2F3-EB44-4550-93FB-89A90564D280}" sibTransId="{760A8462-0D22-46E3-A310-CCC917DEB758}"/>
    <dgm:cxn modelId="{E0B825D6-FC88-4A4B-8FA2-0A8D03EAA823}" type="presOf" srcId="{14A5A44C-98B6-4BF4-9FC2-0A5C599B8C11}" destId="{6A83865D-85FD-4A0C-B92D-7BEF159443CD}" srcOrd="0" destOrd="0" presId="urn:microsoft.com/office/officeart/2005/8/layout/pyramid2"/>
    <dgm:cxn modelId="{52BF25DA-7687-470D-9B2F-FF199CE71B86}" srcId="{2B46BD67-776B-41E9-ABA2-1066C12CAD98}" destId="{14A5A44C-98B6-4BF4-9FC2-0A5C599B8C11}" srcOrd="2" destOrd="0" parTransId="{134775C0-88F3-4659-8BCC-ECA1F85E5182}" sibTransId="{3C60FD5A-4171-47D5-B0DD-57028BB24D8F}"/>
    <dgm:cxn modelId="{E4B094E7-B6B8-429E-AF21-4C1BC939CB48}" type="presOf" srcId="{3894EBD5-E048-4F70-B4CF-B725850D7128}" destId="{BCD45CAA-E6B2-4B37-9FC4-1BBF0C9934F0}" srcOrd="0" destOrd="0" presId="urn:microsoft.com/office/officeart/2005/8/layout/pyramid2"/>
    <dgm:cxn modelId="{1640EBA3-EF3F-4C51-AD14-32186B7FCA84}" type="presParOf" srcId="{B56A10A4-9D73-429C-B73B-584EA7993B86}" destId="{68BF3E3F-9BC2-4963-918C-1984B5F3129F}" srcOrd="0" destOrd="0" presId="urn:microsoft.com/office/officeart/2005/8/layout/pyramid2"/>
    <dgm:cxn modelId="{CF6120D8-99E1-4151-962C-4B6C6E3D329D}" type="presParOf" srcId="{B56A10A4-9D73-429C-B73B-584EA7993B86}" destId="{628D7D11-4177-40B4-B686-D8037CD01C86}" srcOrd="1" destOrd="0" presId="urn:microsoft.com/office/officeart/2005/8/layout/pyramid2"/>
    <dgm:cxn modelId="{EF3C6768-A22E-46ED-B8A2-9D7B5A33CFD8}" type="presParOf" srcId="{628D7D11-4177-40B4-B686-D8037CD01C86}" destId="{BCD45CAA-E6B2-4B37-9FC4-1BBF0C9934F0}" srcOrd="0" destOrd="0" presId="urn:microsoft.com/office/officeart/2005/8/layout/pyramid2"/>
    <dgm:cxn modelId="{33D28C4B-0BF8-4875-9F04-F2933B3E339D}" type="presParOf" srcId="{628D7D11-4177-40B4-B686-D8037CD01C86}" destId="{D37EA6E4-3513-431B-BF4A-902BFAFD3152}" srcOrd="1" destOrd="0" presId="urn:microsoft.com/office/officeart/2005/8/layout/pyramid2"/>
    <dgm:cxn modelId="{1786A0F5-8AA9-463B-A939-9E05C09B538D}" type="presParOf" srcId="{628D7D11-4177-40B4-B686-D8037CD01C86}" destId="{7B04415C-BC05-402E-8AC2-6A80C7B1E7B0}" srcOrd="2" destOrd="0" presId="urn:microsoft.com/office/officeart/2005/8/layout/pyramid2"/>
    <dgm:cxn modelId="{F1F5215E-A610-4B0D-BC1F-CCC9C1B0401D}" type="presParOf" srcId="{628D7D11-4177-40B4-B686-D8037CD01C86}" destId="{D0F60F32-FAC8-49E8-8D44-EA7719291F19}" srcOrd="3" destOrd="0" presId="urn:microsoft.com/office/officeart/2005/8/layout/pyramid2"/>
    <dgm:cxn modelId="{720DBAE7-CA31-4937-BC78-210FFD0490FC}" type="presParOf" srcId="{628D7D11-4177-40B4-B686-D8037CD01C86}" destId="{6A83865D-85FD-4A0C-B92D-7BEF159443CD}" srcOrd="4" destOrd="0" presId="urn:microsoft.com/office/officeart/2005/8/layout/pyramid2"/>
    <dgm:cxn modelId="{C405B3AB-EC84-423E-BB37-A030258DB832}" type="presParOf" srcId="{628D7D11-4177-40B4-B686-D8037CD01C86}" destId="{612B3E75-D3CB-4C33-A867-D19156F80E4E}" srcOrd="5" destOrd="0" presId="urn:microsoft.com/office/officeart/2005/8/layout/pyramid2"/>
    <dgm:cxn modelId="{F7DAE2C1-DED4-4D44-99B8-4F2A69FADBFE}" type="presParOf" srcId="{628D7D11-4177-40B4-B686-D8037CD01C86}" destId="{69D1C023-6F77-4272-A894-9A4226377D5E}" srcOrd="6" destOrd="0" presId="urn:microsoft.com/office/officeart/2005/8/layout/pyramid2"/>
    <dgm:cxn modelId="{6EBFE5D3-0EC1-47D3-9C51-C4A4B08154FD}" type="presParOf" srcId="{628D7D11-4177-40B4-B686-D8037CD01C86}" destId="{677701C4-74F9-4378-8C1A-9A684990B84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6BD67-776B-41E9-ABA2-1066C12CAD98}" type="doc">
      <dgm:prSet loTypeId="urn:microsoft.com/office/officeart/2005/8/layout/pyramid2" loCatId="list" qsTypeId="urn:microsoft.com/office/officeart/2005/8/quickstyle/3d2" qsCatId="3D" csTypeId="urn:microsoft.com/office/officeart/2005/8/colors/colorful4" csCatId="colorful" phldr="1"/>
      <dgm:spPr/>
    </dgm:pt>
    <dgm:pt modelId="{3894EBD5-E048-4F70-B4CF-B725850D7128}">
      <dgm:prSet phldrT="[Текст]"/>
      <dgm:spPr/>
      <dgm:t>
        <a:bodyPr/>
        <a:lstStyle/>
        <a:p>
          <a:r>
            <a:rPr lang="ru-RU" dirty="0"/>
            <a:t>Преподаватели</a:t>
          </a:r>
        </a:p>
      </dgm:t>
    </dgm:pt>
    <dgm:pt modelId="{9D649B1B-6A52-4C29-A56F-81E13CDC93B3}" type="parTrans" cxnId="{E8510465-6C0E-45DF-97C0-E822F973044F}">
      <dgm:prSet/>
      <dgm:spPr/>
      <dgm:t>
        <a:bodyPr/>
        <a:lstStyle/>
        <a:p>
          <a:endParaRPr lang="ru-RU"/>
        </a:p>
      </dgm:t>
    </dgm:pt>
    <dgm:pt modelId="{21C81D41-BB0E-4754-BBB6-A5982526A63D}" type="sibTrans" cxnId="{E8510465-6C0E-45DF-97C0-E822F973044F}">
      <dgm:prSet/>
      <dgm:spPr/>
      <dgm:t>
        <a:bodyPr/>
        <a:lstStyle/>
        <a:p>
          <a:endParaRPr lang="ru-RU"/>
        </a:p>
      </dgm:t>
    </dgm:pt>
    <dgm:pt modelId="{19956BB7-812A-4891-AA80-66196983DD89}">
      <dgm:prSet phldrT="[Текст]"/>
      <dgm:spPr/>
      <dgm:t>
        <a:bodyPr/>
        <a:lstStyle/>
        <a:p>
          <a:r>
            <a:rPr lang="ru-RU" dirty="0"/>
            <a:t>Мастера производственного обучения</a:t>
          </a:r>
        </a:p>
      </dgm:t>
    </dgm:pt>
    <dgm:pt modelId="{F148E8F0-F9C1-4702-97A7-25BF93569A3A}" type="parTrans" cxnId="{C25C7F1B-B4EA-4369-9839-9992F3DE0D93}">
      <dgm:prSet/>
      <dgm:spPr/>
      <dgm:t>
        <a:bodyPr/>
        <a:lstStyle/>
        <a:p>
          <a:endParaRPr lang="ru-RU"/>
        </a:p>
      </dgm:t>
    </dgm:pt>
    <dgm:pt modelId="{260D9D05-C79F-47AC-B3AC-29995DD7C927}" type="sibTrans" cxnId="{C25C7F1B-B4EA-4369-9839-9992F3DE0D93}">
      <dgm:prSet/>
      <dgm:spPr/>
      <dgm:t>
        <a:bodyPr/>
        <a:lstStyle/>
        <a:p>
          <a:endParaRPr lang="ru-RU"/>
        </a:p>
      </dgm:t>
    </dgm:pt>
    <dgm:pt modelId="{B56A10A4-9D73-429C-B73B-584EA7993B86}" type="pres">
      <dgm:prSet presAssocID="{2B46BD67-776B-41E9-ABA2-1066C12CAD98}" presName="compositeShape" presStyleCnt="0">
        <dgm:presLayoutVars>
          <dgm:dir/>
          <dgm:resizeHandles/>
        </dgm:presLayoutVars>
      </dgm:prSet>
      <dgm:spPr/>
    </dgm:pt>
    <dgm:pt modelId="{68BF3E3F-9BC2-4963-918C-1984B5F3129F}" type="pres">
      <dgm:prSet presAssocID="{2B46BD67-776B-41E9-ABA2-1066C12CAD98}" presName="pyramid" presStyleLbl="node1" presStyleIdx="0" presStyleCnt="1"/>
      <dgm:spPr>
        <a:solidFill>
          <a:schemeClr val="bg1">
            <a:lumMod val="65000"/>
          </a:schemeClr>
        </a:solidFill>
      </dgm:spPr>
    </dgm:pt>
    <dgm:pt modelId="{628D7D11-4177-40B4-B686-D8037CD01C86}" type="pres">
      <dgm:prSet presAssocID="{2B46BD67-776B-41E9-ABA2-1066C12CAD98}" presName="theList" presStyleCnt="0"/>
      <dgm:spPr/>
    </dgm:pt>
    <dgm:pt modelId="{BCD45CAA-E6B2-4B37-9FC4-1BBF0C9934F0}" type="pres">
      <dgm:prSet presAssocID="{3894EBD5-E048-4F70-B4CF-B725850D7128}" presName="aNode" presStyleLbl="fgAcc1" presStyleIdx="0" presStyleCnt="2">
        <dgm:presLayoutVars>
          <dgm:bulletEnabled val="1"/>
        </dgm:presLayoutVars>
      </dgm:prSet>
      <dgm:spPr/>
    </dgm:pt>
    <dgm:pt modelId="{D37EA6E4-3513-431B-BF4A-902BFAFD3152}" type="pres">
      <dgm:prSet presAssocID="{3894EBD5-E048-4F70-B4CF-B725850D7128}" presName="aSpace" presStyleCnt="0"/>
      <dgm:spPr/>
    </dgm:pt>
    <dgm:pt modelId="{69D1C023-6F77-4272-A894-9A4226377D5E}" type="pres">
      <dgm:prSet presAssocID="{19956BB7-812A-4891-AA80-66196983DD89}" presName="aNode" presStyleLbl="fgAcc1" presStyleIdx="1" presStyleCnt="2">
        <dgm:presLayoutVars>
          <dgm:bulletEnabled val="1"/>
        </dgm:presLayoutVars>
      </dgm:prSet>
      <dgm:spPr/>
    </dgm:pt>
    <dgm:pt modelId="{677701C4-74F9-4378-8C1A-9A684990B84E}" type="pres">
      <dgm:prSet presAssocID="{19956BB7-812A-4891-AA80-66196983DD89}" presName="aSpace" presStyleCnt="0"/>
      <dgm:spPr/>
    </dgm:pt>
  </dgm:ptLst>
  <dgm:cxnLst>
    <dgm:cxn modelId="{C25C7F1B-B4EA-4369-9839-9992F3DE0D93}" srcId="{2B46BD67-776B-41E9-ABA2-1066C12CAD98}" destId="{19956BB7-812A-4891-AA80-66196983DD89}" srcOrd="1" destOrd="0" parTransId="{F148E8F0-F9C1-4702-97A7-25BF93569A3A}" sibTransId="{260D9D05-C79F-47AC-B3AC-29995DD7C927}"/>
    <dgm:cxn modelId="{5880C227-B39B-4E1C-9E70-F40E9646B0CE}" type="presOf" srcId="{19956BB7-812A-4891-AA80-66196983DD89}" destId="{69D1C023-6F77-4272-A894-9A4226377D5E}" srcOrd="0" destOrd="0" presId="urn:microsoft.com/office/officeart/2005/8/layout/pyramid2"/>
    <dgm:cxn modelId="{E8510465-6C0E-45DF-97C0-E822F973044F}" srcId="{2B46BD67-776B-41E9-ABA2-1066C12CAD98}" destId="{3894EBD5-E048-4F70-B4CF-B725850D7128}" srcOrd="0" destOrd="0" parTransId="{9D649B1B-6A52-4C29-A56F-81E13CDC93B3}" sibTransId="{21C81D41-BB0E-4754-BBB6-A5982526A63D}"/>
    <dgm:cxn modelId="{90B47C49-2EB3-4F8C-9709-A6060BB3A9B8}" type="presOf" srcId="{2B46BD67-776B-41E9-ABA2-1066C12CAD98}" destId="{B56A10A4-9D73-429C-B73B-584EA7993B86}" srcOrd="0" destOrd="0" presId="urn:microsoft.com/office/officeart/2005/8/layout/pyramid2"/>
    <dgm:cxn modelId="{E4B094E7-B6B8-429E-AF21-4C1BC939CB48}" type="presOf" srcId="{3894EBD5-E048-4F70-B4CF-B725850D7128}" destId="{BCD45CAA-E6B2-4B37-9FC4-1BBF0C9934F0}" srcOrd="0" destOrd="0" presId="urn:microsoft.com/office/officeart/2005/8/layout/pyramid2"/>
    <dgm:cxn modelId="{1640EBA3-EF3F-4C51-AD14-32186B7FCA84}" type="presParOf" srcId="{B56A10A4-9D73-429C-B73B-584EA7993B86}" destId="{68BF3E3F-9BC2-4963-918C-1984B5F3129F}" srcOrd="0" destOrd="0" presId="urn:microsoft.com/office/officeart/2005/8/layout/pyramid2"/>
    <dgm:cxn modelId="{CF6120D8-99E1-4151-962C-4B6C6E3D329D}" type="presParOf" srcId="{B56A10A4-9D73-429C-B73B-584EA7993B86}" destId="{628D7D11-4177-40B4-B686-D8037CD01C86}" srcOrd="1" destOrd="0" presId="urn:microsoft.com/office/officeart/2005/8/layout/pyramid2"/>
    <dgm:cxn modelId="{EF3C6768-A22E-46ED-B8A2-9D7B5A33CFD8}" type="presParOf" srcId="{628D7D11-4177-40B4-B686-D8037CD01C86}" destId="{BCD45CAA-E6B2-4B37-9FC4-1BBF0C9934F0}" srcOrd="0" destOrd="0" presId="urn:microsoft.com/office/officeart/2005/8/layout/pyramid2"/>
    <dgm:cxn modelId="{33D28C4B-0BF8-4875-9F04-F2933B3E339D}" type="presParOf" srcId="{628D7D11-4177-40B4-B686-D8037CD01C86}" destId="{D37EA6E4-3513-431B-BF4A-902BFAFD3152}" srcOrd="1" destOrd="0" presId="urn:microsoft.com/office/officeart/2005/8/layout/pyramid2"/>
    <dgm:cxn modelId="{F7DAE2C1-DED4-4D44-99B8-4F2A69FADBFE}" type="presParOf" srcId="{628D7D11-4177-40B4-B686-D8037CD01C86}" destId="{69D1C023-6F77-4272-A894-9A4226377D5E}" srcOrd="2" destOrd="0" presId="urn:microsoft.com/office/officeart/2005/8/layout/pyramid2"/>
    <dgm:cxn modelId="{6EBFE5D3-0EC1-47D3-9C51-C4A4B08154FD}" type="presParOf" srcId="{628D7D11-4177-40B4-B686-D8037CD01C86}" destId="{677701C4-74F9-4378-8C1A-9A684990B84E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6BD67-776B-41E9-ABA2-1066C12CAD98}" type="doc">
      <dgm:prSet loTypeId="urn:microsoft.com/office/officeart/2005/8/layout/pyramid2" loCatId="list" qsTypeId="urn:microsoft.com/office/officeart/2005/8/quickstyle/3d2" qsCatId="3D" csTypeId="urn:microsoft.com/office/officeart/2005/8/colors/colorful4" csCatId="colorful" phldr="1"/>
      <dgm:spPr/>
    </dgm:pt>
    <dgm:pt modelId="{3894EBD5-E048-4F70-B4CF-B725850D7128}">
      <dgm:prSet phldrT="[Текст]" custT="1"/>
      <dgm:spPr/>
      <dgm:t>
        <a:bodyPr/>
        <a:lstStyle/>
        <a:p>
          <a:r>
            <a:rPr lang="ru-RU" sz="1400" b="1" dirty="0"/>
            <a:t>Укомплектованность</a:t>
          </a:r>
        </a:p>
      </dgm:t>
    </dgm:pt>
    <dgm:pt modelId="{9D649B1B-6A52-4C29-A56F-81E13CDC93B3}" type="parTrans" cxnId="{E8510465-6C0E-45DF-97C0-E822F973044F}">
      <dgm:prSet/>
      <dgm:spPr/>
      <dgm:t>
        <a:bodyPr/>
        <a:lstStyle/>
        <a:p>
          <a:endParaRPr lang="ru-RU"/>
        </a:p>
      </dgm:t>
    </dgm:pt>
    <dgm:pt modelId="{21C81D41-BB0E-4754-BBB6-A5982526A63D}" type="sibTrans" cxnId="{E8510465-6C0E-45DF-97C0-E822F973044F}">
      <dgm:prSet/>
      <dgm:spPr/>
      <dgm:t>
        <a:bodyPr/>
        <a:lstStyle/>
        <a:p>
          <a:endParaRPr lang="ru-RU"/>
        </a:p>
      </dgm:t>
    </dgm:pt>
    <dgm:pt modelId="{14A5A44C-98B6-4BF4-9FC2-0A5C599B8C11}">
      <dgm:prSet phldrT="[Текст]"/>
      <dgm:spPr/>
      <dgm:t>
        <a:bodyPr/>
        <a:lstStyle/>
        <a:p>
          <a:r>
            <a:rPr lang="ru-RU" b="1" dirty="0"/>
            <a:t>Использование цифровых технологий и программного обеспечения</a:t>
          </a:r>
        </a:p>
      </dgm:t>
    </dgm:pt>
    <dgm:pt modelId="{134775C0-88F3-4659-8BCC-ECA1F85E5182}" type="parTrans" cxnId="{52BF25DA-7687-470D-9B2F-FF199CE71B86}">
      <dgm:prSet/>
      <dgm:spPr/>
      <dgm:t>
        <a:bodyPr/>
        <a:lstStyle/>
        <a:p>
          <a:endParaRPr lang="ru-RU"/>
        </a:p>
      </dgm:t>
    </dgm:pt>
    <dgm:pt modelId="{3C60FD5A-4171-47D5-B0DD-57028BB24D8F}" type="sibTrans" cxnId="{52BF25DA-7687-470D-9B2F-FF199CE71B86}">
      <dgm:prSet/>
      <dgm:spPr/>
      <dgm:t>
        <a:bodyPr/>
        <a:lstStyle/>
        <a:p>
          <a:endParaRPr lang="ru-RU"/>
        </a:p>
      </dgm:t>
    </dgm:pt>
    <dgm:pt modelId="{19956BB7-812A-4891-AA80-66196983DD89}">
      <dgm:prSet phldrT="[Текст]"/>
      <dgm:spPr/>
      <dgm:t>
        <a:bodyPr/>
        <a:lstStyle/>
        <a:p>
          <a:r>
            <a:rPr lang="ru-RU" b="1" dirty="0"/>
            <a:t>Финансовые затраты на цифровизацию</a:t>
          </a:r>
        </a:p>
      </dgm:t>
    </dgm:pt>
    <dgm:pt modelId="{F148E8F0-F9C1-4702-97A7-25BF93569A3A}" type="parTrans" cxnId="{C25C7F1B-B4EA-4369-9839-9992F3DE0D93}">
      <dgm:prSet/>
      <dgm:spPr/>
      <dgm:t>
        <a:bodyPr/>
        <a:lstStyle/>
        <a:p>
          <a:endParaRPr lang="ru-RU"/>
        </a:p>
      </dgm:t>
    </dgm:pt>
    <dgm:pt modelId="{260D9D05-C79F-47AC-B3AC-29995DD7C927}" type="sibTrans" cxnId="{C25C7F1B-B4EA-4369-9839-9992F3DE0D93}">
      <dgm:prSet/>
      <dgm:spPr/>
      <dgm:t>
        <a:bodyPr/>
        <a:lstStyle/>
        <a:p>
          <a:endParaRPr lang="ru-RU"/>
        </a:p>
      </dgm:t>
    </dgm:pt>
    <dgm:pt modelId="{795D79C0-7A0A-4F08-BD85-4CF2B47DF39B}">
      <dgm:prSet/>
      <dgm:spPr/>
      <dgm:t>
        <a:bodyPr/>
        <a:lstStyle/>
        <a:p>
          <a:r>
            <a:rPr lang="ru-RU" b="1" dirty="0"/>
            <a:t>Доступ к Интернету и скорость передачи данных</a:t>
          </a:r>
        </a:p>
      </dgm:t>
    </dgm:pt>
    <dgm:pt modelId="{CBE2F2F3-EB44-4550-93FB-89A90564D280}" type="parTrans" cxnId="{609F22B8-DFEE-491B-8CB8-54462C31A751}">
      <dgm:prSet/>
      <dgm:spPr/>
      <dgm:t>
        <a:bodyPr/>
        <a:lstStyle/>
        <a:p>
          <a:endParaRPr lang="ru-RU"/>
        </a:p>
      </dgm:t>
    </dgm:pt>
    <dgm:pt modelId="{760A8462-0D22-46E3-A310-CCC917DEB758}" type="sibTrans" cxnId="{609F22B8-DFEE-491B-8CB8-54462C31A751}">
      <dgm:prSet/>
      <dgm:spPr/>
      <dgm:t>
        <a:bodyPr/>
        <a:lstStyle/>
        <a:p>
          <a:endParaRPr lang="ru-RU"/>
        </a:p>
      </dgm:t>
    </dgm:pt>
    <dgm:pt modelId="{B56A10A4-9D73-429C-B73B-584EA7993B86}" type="pres">
      <dgm:prSet presAssocID="{2B46BD67-776B-41E9-ABA2-1066C12CAD98}" presName="compositeShape" presStyleCnt="0">
        <dgm:presLayoutVars>
          <dgm:dir/>
          <dgm:resizeHandles/>
        </dgm:presLayoutVars>
      </dgm:prSet>
      <dgm:spPr/>
    </dgm:pt>
    <dgm:pt modelId="{68BF3E3F-9BC2-4963-918C-1984B5F3129F}" type="pres">
      <dgm:prSet presAssocID="{2B46BD67-776B-41E9-ABA2-1066C12CAD98}" presName="pyramid" presStyleLbl="node1" presStyleIdx="0" presStyleCnt="1"/>
      <dgm:spPr>
        <a:solidFill>
          <a:schemeClr val="bg1">
            <a:lumMod val="65000"/>
          </a:schemeClr>
        </a:solidFill>
      </dgm:spPr>
    </dgm:pt>
    <dgm:pt modelId="{628D7D11-4177-40B4-B686-D8037CD01C86}" type="pres">
      <dgm:prSet presAssocID="{2B46BD67-776B-41E9-ABA2-1066C12CAD98}" presName="theList" presStyleCnt="0"/>
      <dgm:spPr/>
    </dgm:pt>
    <dgm:pt modelId="{BCD45CAA-E6B2-4B37-9FC4-1BBF0C9934F0}" type="pres">
      <dgm:prSet presAssocID="{3894EBD5-E048-4F70-B4CF-B725850D7128}" presName="aNode" presStyleLbl="fgAcc1" presStyleIdx="0" presStyleCnt="4" custLinFactY="-4899" custLinFactNeighborX="-29209" custLinFactNeighborY="-100000">
        <dgm:presLayoutVars>
          <dgm:bulletEnabled val="1"/>
        </dgm:presLayoutVars>
      </dgm:prSet>
      <dgm:spPr/>
    </dgm:pt>
    <dgm:pt modelId="{D37EA6E4-3513-431B-BF4A-902BFAFD3152}" type="pres">
      <dgm:prSet presAssocID="{3894EBD5-E048-4F70-B4CF-B725850D7128}" presName="aSpace" presStyleCnt="0"/>
      <dgm:spPr/>
    </dgm:pt>
    <dgm:pt modelId="{7B04415C-BC05-402E-8AC2-6A80C7B1E7B0}" type="pres">
      <dgm:prSet presAssocID="{795D79C0-7A0A-4F08-BD85-4CF2B47DF39B}" presName="aNode" presStyleLbl="fgAcc1" presStyleIdx="1" presStyleCnt="4" custLinFactNeighborX="-27957" custLinFactNeighborY="10993">
        <dgm:presLayoutVars>
          <dgm:bulletEnabled val="1"/>
        </dgm:presLayoutVars>
      </dgm:prSet>
      <dgm:spPr/>
    </dgm:pt>
    <dgm:pt modelId="{D0F60F32-FAC8-49E8-8D44-EA7719291F19}" type="pres">
      <dgm:prSet presAssocID="{795D79C0-7A0A-4F08-BD85-4CF2B47DF39B}" presName="aSpace" presStyleCnt="0"/>
      <dgm:spPr/>
    </dgm:pt>
    <dgm:pt modelId="{6A83865D-85FD-4A0C-B92D-7BEF159443CD}" type="pres">
      <dgm:prSet presAssocID="{14A5A44C-98B6-4BF4-9FC2-0A5C599B8C11}" presName="aNode" presStyleLbl="fgAcc1" presStyleIdx="2" presStyleCnt="4" custLinFactNeighborX="-23784" custLinFactNeighborY="60120">
        <dgm:presLayoutVars>
          <dgm:bulletEnabled val="1"/>
        </dgm:presLayoutVars>
      </dgm:prSet>
      <dgm:spPr/>
    </dgm:pt>
    <dgm:pt modelId="{612B3E75-D3CB-4C33-A867-D19156F80E4E}" type="pres">
      <dgm:prSet presAssocID="{14A5A44C-98B6-4BF4-9FC2-0A5C599B8C11}" presName="aSpace" presStyleCnt="0"/>
      <dgm:spPr/>
    </dgm:pt>
    <dgm:pt modelId="{69D1C023-6F77-4272-A894-9A4226377D5E}" type="pres">
      <dgm:prSet presAssocID="{19956BB7-812A-4891-AA80-66196983DD89}" presName="aNode" presStyleLbl="fgAcc1" presStyleIdx="3" presStyleCnt="4" custLinFactY="3600" custLinFactNeighborX="-21698" custLinFactNeighborY="100000">
        <dgm:presLayoutVars>
          <dgm:bulletEnabled val="1"/>
        </dgm:presLayoutVars>
      </dgm:prSet>
      <dgm:spPr/>
    </dgm:pt>
    <dgm:pt modelId="{677701C4-74F9-4378-8C1A-9A684990B84E}" type="pres">
      <dgm:prSet presAssocID="{19956BB7-812A-4891-AA80-66196983DD89}" presName="aSpace" presStyleCnt="0"/>
      <dgm:spPr/>
    </dgm:pt>
  </dgm:ptLst>
  <dgm:cxnLst>
    <dgm:cxn modelId="{A6215A0F-1010-451A-9240-0417F7ABD8DA}" type="presOf" srcId="{795D79C0-7A0A-4F08-BD85-4CF2B47DF39B}" destId="{7B04415C-BC05-402E-8AC2-6A80C7B1E7B0}" srcOrd="0" destOrd="0" presId="urn:microsoft.com/office/officeart/2005/8/layout/pyramid2"/>
    <dgm:cxn modelId="{C25C7F1B-B4EA-4369-9839-9992F3DE0D93}" srcId="{2B46BD67-776B-41E9-ABA2-1066C12CAD98}" destId="{19956BB7-812A-4891-AA80-66196983DD89}" srcOrd="3" destOrd="0" parTransId="{F148E8F0-F9C1-4702-97A7-25BF93569A3A}" sibTransId="{260D9D05-C79F-47AC-B3AC-29995DD7C927}"/>
    <dgm:cxn modelId="{5880C227-B39B-4E1C-9E70-F40E9646B0CE}" type="presOf" srcId="{19956BB7-812A-4891-AA80-66196983DD89}" destId="{69D1C023-6F77-4272-A894-9A4226377D5E}" srcOrd="0" destOrd="0" presId="urn:microsoft.com/office/officeart/2005/8/layout/pyramid2"/>
    <dgm:cxn modelId="{E8510465-6C0E-45DF-97C0-E822F973044F}" srcId="{2B46BD67-776B-41E9-ABA2-1066C12CAD98}" destId="{3894EBD5-E048-4F70-B4CF-B725850D7128}" srcOrd="0" destOrd="0" parTransId="{9D649B1B-6A52-4C29-A56F-81E13CDC93B3}" sibTransId="{21C81D41-BB0E-4754-BBB6-A5982526A63D}"/>
    <dgm:cxn modelId="{90B47C49-2EB3-4F8C-9709-A6060BB3A9B8}" type="presOf" srcId="{2B46BD67-776B-41E9-ABA2-1066C12CAD98}" destId="{B56A10A4-9D73-429C-B73B-584EA7993B86}" srcOrd="0" destOrd="0" presId="urn:microsoft.com/office/officeart/2005/8/layout/pyramid2"/>
    <dgm:cxn modelId="{609F22B8-DFEE-491B-8CB8-54462C31A751}" srcId="{2B46BD67-776B-41E9-ABA2-1066C12CAD98}" destId="{795D79C0-7A0A-4F08-BD85-4CF2B47DF39B}" srcOrd="1" destOrd="0" parTransId="{CBE2F2F3-EB44-4550-93FB-89A90564D280}" sibTransId="{760A8462-0D22-46E3-A310-CCC917DEB758}"/>
    <dgm:cxn modelId="{E0B825D6-FC88-4A4B-8FA2-0A8D03EAA823}" type="presOf" srcId="{14A5A44C-98B6-4BF4-9FC2-0A5C599B8C11}" destId="{6A83865D-85FD-4A0C-B92D-7BEF159443CD}" srcOrd="0" destOrd="0" presId="urn:microsoft.com/office/officeart/2005/8/layout/pyramid2"/>
    <dgm:cxn modelId="{52BF25DA-7687-470D-9B2F-FF199CE71B86}" srcId="{2B46BD67-776B-41E9-ABA2-1066C12CAD98}" destId="{14A5A44C-98B6-4BF4-9FC2-0A5C599B8C11}" srcOrd="2" destOrd="0" parTransId="{134775C0-88F3-4659-8BCC-ECA1F85E5182}" sibTransId="{3C60FD5A-4171-47D5-B0DD-57028BB24D8F}"/>
    <dgm:cxn modelId="{E4B094E7-B6B8-429E-AF21-4C1BC939CB48}" type="presOf" srcId="{3894EBD5-E048-4F70-B4CF-B725850D7128}" destId="{BCD45CAA-E6B2-4B37-9FC4-1BBF0C9934F0}" srcOrd="0" destOrd="0" presId="urn:microsoft.com/office/officeart/2005/8/layout/pyramid2"/>
    <dgm:cxn modelId="{1640EBA3-EF3F-4C51-AD14-32186B7FCA84}" type="presParOf" srcId="{B56A10A4-9D73-429C-B73B-584EA7993B86}" destId="{68BF3E3F-9BC2-4963-918C-1984B5F3129F}" srcOrd="0" destOrd="0" presId="urn:microsoft.com/office/officeart/2005/8/layout/pyramid2"/>
    <dgm:cxn modelId="{CF6120D8-99E1-4151-962C-4B6C6E3D329D}" type="presParOf" srcId="{B56A10A4-9D73-429C-B73B-584EA7993B86}" destId="{628D7D11-4177-40B4-B686-D8037CD01C86}" srcOrd="1" destOrd="0" presId="urn:microsoft.com/office/officeart/2005/8/layout/pyramid2"/>
    <dgm:cxn modelId="{EF3C6768-A22E-46ED-B8A2-9D7B5A33CFD8}" type="presParOf" srcId="{628D7D11-4177-40B4-B686-D8037CD01C86}" destId="{BCD45CAA-E6B2-4B37-9FC4-1BBF0C9934F0}" srcOrd="0" destOrd="0" presId="urn:microsoft.com/office/officeart/2005/8/layout/pyramid2"/>
    <dgm:cxn modelId="{33D28C4B-0BF8-4875-9F04-F2933B3E339D}" type="presParOf" srcId="{628D7D11-4177-40B4-B686-D8037CD01C86}" destId="{D37EA6E4-3513-431B-BF4A-902BFAFD3152}" srcOrd="1" destOrd="0" presId="urn:microsoft.com/office/officeart/2005/8/layout/pyramid2"/>
    <dgm:cxn modelId="{1786A0F5-8AA9-463B-A939-9E05C09B538D}" type="presParOf" srcId="{628D7D11-4177-40B4-B686-D8037CD01C86}" destId="{7B04415C-BC05-402E-8AC2-6A80C7B1E7B0}" srcOrd="2" destOrd="0" presId="urn:microsoft.com/office/officeart/2005/8/layout/pyramid2"/>
    <dgm:cxn modelId="{F1F5215E-A610-4B0D-BC1F-CCC9C1B0401D}" type="presParOf" srcId="{628D7D11-4177-40B4-B686-D8037CD01C86}" destId="{D0F60F32-FAC8-49E8-8D44-EA7719291F19}" srcOrd="3" destOrd="0" presId="urn:microsoft.com/office/officeart/2005/8/layout/pyramid2"/>
    <dgm:cxn modelId="{720DBAE7-CA31-4937-BC78-210FFD0490FC}" type="presParOf" srcId="{628D7D11-4177-40B4-B686-D8037CD01C86}" destId="{6A83865D-85FD-4A0C-B92D-7BEF159443CD}" srcOrd="4" destOrd="0" presId="urn:microsoft.com/office/officeart/2005/8/layout/pyramid2"/>
    <dgm:cxn modelId="{C405B3AB-EC84-423E-BB37-A030258DB832}" type="presParOf" srcId="{628D7D11-4177-40B4-B686-D8037CD01C86}" destId="{612B3E75-D3CB-4C33-A867-D19156F80E4E}" srcOrd="5" destOrd="0" presId="urn:microsoft.com/office/officeart/2005/8/layout/pyramid2"/>
    <dgm:cxn modelId="{F7DAE2C1-DED4-4D44-99B8-4F2A69FADBFE}" type="presParOf" srcId="{628D7D11-4177-40B4-B686-D8037CD01C86}" destId="{69D1C023-6F77-4272-A894-9A4226377D5E}" srcOrd="6" destOrd="0" presId="urn:microsoft.com/office/officeart/2005/8/layout/pyramid2"/>
    <dgm:cxn modelId="{6EBFE5D3-0EC1-47D3-9C51-C4A4B08154FD}" type="presParOf" srcId="{628D7D11-4177-40B4-B686-D8037CD01C86}" destId="{677701C4-74F9-4378-8C1A-9A684990B84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F3E3F-9BC2-4963-918C-1984B5F3129F}">
      <dsp:nvSpPr>
        <dsp:cNvPr id="0" name=""/>
        <dsp:cNvSpPr/>
      </dsp:nvSpPr>
      <dsp:spPr>
        <a:xfrm>
          <a:off x="396494" y="0"/>
          <a:ext cx="4062295" cy="4062295"/>
        </a:xfrm>
        <a:prstGeom prst="triangle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45CAA-E6B2-4B37-9FC4-1BBF0C9934F0}">
      <dsp:nvSpPr>
        <dsp:cNvPr id="0" name=""/>
        <dsp:cNvSpPr/>
      </dsp:nvSpPr>
      <dsp:spPr>
        <a:xfrm>
          <a:off x="2427641" y="406626"/>
          <a:ext cx="2640491" cy="7220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ПОО</a:t>
          </a:r>
        </a:p>
      </dsp:txBody>
      <dsp:txXfrm>
        <a:off x="2462887" y="441872"/>
        <a:ext cx="2569999" cy="651517"/>
      </dsp:txXfrm>
    </dsp:sp>
    <dsp:sp modelId="{7B04415C-BC05-402E-8AC2-6A80C7B1E7B0}">
      <dsp:nvSpPr>
        <dsp:cNvPr id="0" name=""/>
        <dsp:cNvSpPr/>
      </dsp:nvSpPr>
      <dsp:spPr>
        <a:xfrm>
          <a:off x="2427641" y="1218886"/>
          <a:ext cx="2640491" cy="7220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ОПОП</a:t>
          </a:r>
        </a:p>
      </dsp:txBody>
      <dsp:txXfrm>
        <a:off x="2462887" y="1254132"/>
        <a:ext cx="2569999" cy="651517"/>
      </dsp:txXfrm>
    </dsp:sp>
    <dsp:sp modelId="{6A83865D-85FD-4A0C-B92D-7BEF159443CD}">
      <dsp:nvSpPr>
        <dsp:cNvPr id="0" name=""/>
        <dsp:cNvSpPr/>
      </dsp:nvSpPr>
      <dsp:spPr>
        <a:xfrm>
          <a:off x="2427641" y="2031147"/>
          <a:ext cx="2640491" cy="7220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Контингент</a:t>
          </a:r>
        </a:p>
      </dsp:txBody>
      <dsp:txXfrm>
        <a:off x="2462887" y="2066393"/>
        <a:ext cx="2569999" cy="651517"/>
      </dsp:txXfrm>
    </dsp:sp>
    <dsp:sp modelId="{69D1C023-6F77-4272-A894-9A4226377D5E}">
      <dsp:nvSpPr>
        <dsp:cNvPr id="0" name=""/>
        <dsp:cNvSpPr/>
      </dsp:nvSpPr>
      <dsp:spPr>
        <a:xfrm>
          <a:off x="2427641" y="2843408"/>
          <a:ext cx="2640491" cy="7220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Выпуск</a:t>
          </a:r>
        </a:p>
      </dsp:txBody>
      <dsp:txXfrm>
        <a:off x="2462887" y="2878654"/>
        <a:ext cx="2569999" cy="651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F3E3F-9BC2-4963-918C-1984B5F3129F}">
      <dsp:nvSpPr>
        <dsp:cNvPr id="0" name=""/>
        <dsp:cNvSpPr/>
      </dsp:nvSpPr>
      <dsp:spPr>
        <a:xfrm>
          <a:off x="396494" y="0"/>
          <a:ext cx="4062295" cy="4062295"/>
        </a:xfrm>
        <a:prstGeom prst="triangle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45CAA-E6B2-4B37-9FC4-1BBF0C9934F0}">
      <dsp:nvSpPr>
        <dsp:cNvPr id="0" name=""/>
        <dsp:cNvSpPr/>
      </dsp:nvSpPr>
      <dsp:spPr>
        <a:xfrm>
          <a:off x="2427641" y="406626"/>
          <a:ext cx="2640491" cy="14440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Преподаватели</a:t>
          </a:r>
        </a:p>
      </dsp:txBody>
      <dsp:txXfrm>
        <a:off x="2498132" y="477117"/>
        <a:ext cx="2499509" cy="1303036"/>
      </dsp:txXfrm>
    </dsp:sp>
    <dsp:sp modelId="{69D1C023-6F77-4272-A894-9A4226377D5E}">
      <dsp:nvSpPr>
        <dsp:cNvPr id="0" name=""/>
        <dsp:cNvSpPr/>
      </dsp:nvSpPr>
      <dsp:spPr>
        <a:xfrm>
          <a:off x="2427641" y="2031147"/>
          <a:ext cx="2640491" cy="14440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Мастера производственного обучения</a:t>
          </a:r>
        </a:p>
      </dsp:txBody>
      <dsp:txXfrm>
        <a:off x="2498132" y="2101638"/>
        <a:ext cx="2499509" cy="1303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F3E3F-9BC2-4963-918C-1984B5F3129F}">
      <dsp:nvSpPr>
        <dsp:cNvPr id="0" name=""/>
        <dsp:cNvSpPr/>
      </dsp:nvSpPr>
      <dsp:spPr>
        <a:xfrm>
          <a:off x="0" y="0"/>
          <a:ext cx="2882346" cy="5285578"/>
        </a:xfrm>
        <a:prstGeom prst="triangle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45CAA-E6B2-4B37-9FC4-1BBF0C9934F0}">
      <dsp:nvSpPr>
        <dsp:cNvPr id="0" name=""/>
        <dsp:cNvSpPr/>
      </dsp:nvSpPr>
      <dsp:spPr>
        <a:xfrm>
          <a:off x="893935" y="365622"/>
          <a:ext cx="1873525" cy="939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Укомплектованность</a:t>
          </a:r>
        </a:p>
      </dsp:txBody>
      <dsp:txXfrm>
        <a:off x="939794" y="411481"/>
        <a:ext cx="1781807" cy="847710"/>
      </dsp:txXfrm>
    </dsp:sp>
    <dsp:sp modelId="{7B04415C-BC05-402E-8AC2-6A80C7B1E7B0}">
      <dsp:nvSpPr>
        <dsp:cNvPr id="0" name=""/>
        <dsp:cNvSpPr/>
      </dsp:nvSpPr>
      <dsp:spPr>
        <a:xfrm>
          <a:off x="917391" y="1598840"/>
          <a:ext cx="1873525" cy="939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Доступ к Интернету и скорость передачи данных</a:t>
          </a:r>
        </a:p>
      </dsp:txBody>
      <dsp:txXfrm>
        <a:off x="963250" y="1644699"/>
        <a:ext cx="1781807" cy="847710"/>
      </dsp:txXfrm>
    </dsp:sp>
    <dsp:sp modelId="{6A83865D-85FD-4A0C-B92D-7BEF159443CD}">
      <dsp:nvSpPr>
        <dsp:cNvPr id="0" name=""/>
        <dsp:cNvSpPr/>
      </dsp:nvSpPr>
      <dsp:spPr>
        <a:xfrm>
          <a:off x="995574" y="2713387"/>
          <a:ext cx="1873525" cy="939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Использование цифровых технологий и программного обеспечения</a:t>
          </a:r>
        </a:p>
      </dsp:txBody>
      <dsp:txXfrm>
        <a:off x="1041433" y="2759246"/>
        <a:ext cx="1781807" cy="847710"/>
      </dsp:txXfrm>
    </dsp:sp>
    <dsp:sp modelId="{69D1C023-6F77-4272-A894-9A4226377D5E}">
      <dsp:nvSpPr>
        <dsp:cNvPr id="0" name=""/>
        <dsp:cNvSpPr/>
      </dsp:nvSpPr>
      <dsp:spPr>
        <a:xfrm>
          <a:off x="1034655" y="3850894"/>
          <a:ext cx="1873525" cy="9394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Финансовые затраты на цифровизацию</a:t>
          </a:r>
        </a:p>
      </dsp:txBody>
      <dsp:txXfrm>
        <a:off x="1080514" y="3896753"/>
        <a:ext cx="1781807" cy="847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A190A-2C0C-AB6B-0F00-330329CEF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CA9FFD-DDB9-0662-E122-C1B928E00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6C4BA-6046-7246-7219-CD81E866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A336C5-108D-A065-D874-F6264A59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51CED-411B-6B5E-3851-D15D72E2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8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5557D-D613-591E-0AFB-8AB29CE0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3E833-6049-6E4A-966F-BBDD3F93A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93604-9190-E732-2234-FBC92E34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FE656-F5C2-9F18-613A-24DA5B64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2E3BE-D0AB-8D6C-7FAE-A7796B84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9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EFBE0-92F5-F6CB-05A2-58AD2E381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8383F-A507-BCDA-01C5-1BCF63C98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7BD1B-D835-8F57-6A5B-C27174A4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9091C-351B-8B17-19BC-24B32ECD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9FE2C-BA33-2680-97FA-BAA8A8DF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3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35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17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301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58" b="1"/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6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44" y="921543"/>
            <a:ext cx="8136913" cy="536504"/>
          </a:xfrm>
        </p:spPr>
        <p:txBody>
          <a:bodyPr anchor="t" anchorCtr="0">
            <a:noAutofit/>
          </a:bodyPr>
          <a:lstStyle>
            <a:lvl1pPr algn="l">
              <a:defRPr sz="301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988" y="2758934"/>
            <a:ext cx="6299869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accent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223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4876" y="2274817"/>
            <a:ext cx="6463714" cy="2498866"/>
          </a:xfrm>
        </p:spPr>
        <p:txBody>
          <a:bodyPr>
            <a:normAutofit/>
          </a:bodyPr>
          <a:lstStyle>
            <a:lvl1pPr marL="0" indent="0" algn="l">
              <a:buNone/>
              <a:defRPr sz="3387" b="1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050970" y="-1"/>
            <a:ext cx="1835073" cy="9786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/>
                </a:solidFill>
              </a:rPr>
              <a:t>202</a:t>
            </a:r>
            <a:r>
              <a:rPr lang="ru-RU" sz="1317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4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44" y="902297"/>
            <a:ext cx="9008929" cy="716182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1956" y="267057"/>
            <a:ext cx="881982" cy="365125"/>
          </a:xfrm>
          <a:prstGeom prst="rect">
            <a:avLst/>
          </a:prstGeom>
        </p:spPr>
        <p:txBody>
          <a:bodyPr vert="horz" lIns="86019" tIns="43010" rIns="86019" bIns="4301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z="1317" smtClean="0"/>
              <a:pPr/>
              <a:t>‹#›</a:t>
            </a:fld>
            <a:endParaRPr lang="ru-RU" sz="1317"/>
          </a:p>
        </p:txBody>
      </p:sp>
    </p:spTree>
    <p:extLst>
      <p:ext uri="{BB962C8B-B14F-4D97-AF65-F5344CB8AC3E}">
        <p14:creationId xmlns:p14="http://schemas.microsoft.com/office/powerpoint/2010/main" val="248798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44" y="902297"/>
            <a:ext cx="9056925" cy="742483"/>
          </a:xfrm>
        </p:spPr>
        <p:txBody>
          <a:bodyPr anchor="t" anchorCtr="0"/>
          <a:lstStyle>
            <a:lvl1pPr>
              <a:defRPr sz="3003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7268571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1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644" y="866205"/>
            <a:ext cx="9056925" cy="742483"/>
          </a:xfrm>
        </p:spPr>
        <p:txBody>
          <a:bodyPr anchor="t" anchorCtr="0"/>
          <a:lstStyle>
            <a:lvl1pPr>
              <a:defRPr sz="3003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3422650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886586" y="1679071"/>
            <a:ext cx="3422650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9867-C92D-7D06-0DB6-1876A8BA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BBF50-D369-4F51-D49B-CDDF5EA0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C501E-BAE2-EE2F-3CCC-BADA34E4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D963F-0880-7C56-3952-6559FB7F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23898-3F78-3487-A4E7-D002C593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60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902297"/>
            <a:ext cx="9056925" cy="742483"/>
          </a:xfrm>
        </p:spPr>
        <p:txBody>
          <a:bodyPr anchor="t" anchorCtr="0"/>
          <a:lstStyle>
            <a:lvl1pPr>
              <a:defRPr sz="3003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4265226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58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902297"/>
            <a:ext cx="9056925" cy="742483"/>
          </a:xfrm>
        </p:spPr>
        <p:txBody>
          <a:bodyPr anchor="t" anchorCtr="0"/>
          <a:lstStyle>
            <a:lvl1pPr>
              <a:defRPr sz="3003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3640" y="1679071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51" y="1629148"/>
            <a:ext cx="2743200" cy="4315149"/>
          </a:xfrm>
        </p:spPr>
        <p:txBody>
          <a:bodyPr/>
          <a:lstStyle>
            <a:lvl1pPr marL="0" indent="0">
              <a:buNone/>
              <a:defRPr sz="1501"/>
            </a:lvl1pPr>
            <a:lvl2pPr marL="429013" indent="0">
              <a:buNone/>
              <a:defRPr sz="1314"/>
            </a:lvl2pPr>
            <a:lvl3pPr marL="858026" indent="0">
              <a:buNone/>
              <a:defRPr sz="1126"/>
            </a:lvl3pPr>
            <a:lvl4pPr marL="1287038" indent="0">
              <a:buNone/>
              <a:defRPr sz="939"/>
            </a:lvl4pPr>
            <a:lvl5pPr marL="1716051" indent="0">
              <a:buNone/>
              <a:defRPr sz="939"/>
            </a:lvl5pPr>
            <a:lvl6pPr marL="2145064" indent="0">
              <a:buNone/>
              <a:defRPr sz="939"/>
            </a:lvl6pPr>
            <a:lvl7pPr marL="2574077" indent="0">
              <a:buNone/>
              <a:defRPr sz="939"/>
            </a:lvl7pPr>
            <a:lvl8pPr marL="3003090" indent="0">
              <a:buNone/>
              <a:defRPr sz="939"/>
            </a:lvl8pPr>
            <a:lvl9pPr marL="3432103" indent="0">
              <a:buNone/>
              <a:defRPr sz="93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602983" y="1679071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126208" y="1679071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083640" y="4141157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6602983" y="4141157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126208" y="4141157"/>
            <a:ext cx="2183459" cy="1961673"/>
          </a:xfrm>
        </p:spPr>
        <p:txBody>
          <a:bodyPr anchor="t"/>
          <a:lstStyle>
            <a:lvl1pPr marL="0" indent="0">
              <a:buNone/>
              <a:defRPr sz="3003"/>
            </a:lvl1pPr>
            <a:lvl2pPr marL="429013" indent="0">
              <a:buNone/>
              <a:defRPr sz="2627"/>
            </a:lvl2pPr>
            <a:lvl3pPr marL="858026" indent="0">
              <a:buNone/>
              <a:defRPr sz="2252"/>
            </a:lvl3pPr>
            <a:lvl4pPr marL="1287038" indent="0">
              <a:buNone/>
              <a:defRPr sz="1877"/>
            </a:lvl4pPr>
            <a:lvl5pPr marL="1716051" indent="0">
              <a:buNone/>
              <a:defRPr sz="1877"/>
            </a:lvl5pPr>
            <a:lvl6pPr marL="2145064" indent="0">
              <a:buNone/>
              <a:defRPr sz="1877"/>
            </a:lvl6pPr>
            <a:lvl7pPr marL="2574077" indent="0">
              <a:buNone/>
              <a:defRPr sz="1877"/>
            </a:lvl7pPr>
            <a:lvl8pPr marL="3003090" indent="0">
              <a:buNone/>
              <a:defRPr sz="1877"/>
            </a:lvl8pPr>
            <a:lvl9pPr marL="3432103" indent="0">
              <a:buNone/>
              <a:defRPr sz="1877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5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3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2">
                <a:solidFill>
                  <a:schemeClr val="tx1">
                    <a:tint val="75000"/>
                  </a:schemeClr>
                </a:solidFill>
              </a:defRPr>
            </a:lvl1pPr>
            <a:lvl2pPr marL="42901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858026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287038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4pPr>
            <a:lvl5pPr marL="171605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5pPr>
            <a:lvl6pPr marL="2145064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6pPr>
            <a:lvl7pPr marL="2574077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7pPr>
            <a:lvl8pPr marL="300309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8pPr>
            <a:lvl9pPr marL="34321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839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2865" y="124795"/>
            <a:ext cx="1481428" cy="688935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050" y="289302"/>
            <a:ext cx="841251" cy="320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21532" y="6424274"/>
            <a:ext cx="579142" cy="29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7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317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183918" y="6588413"/>
            <a:ext cx="21668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28.02.2025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04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508" y="1620762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6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563" y="0"/>
            <a:ext cx="3941437" cy="6858000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146" y="330179"/>
            <a:ext cx="1752454" cy="821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042666" y="942485"/>
            <a:ext cx="692377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693" dirty="0">
                <a:solidFill>
                  <a:schemeClr val="bg1"/>
                </a:solidFill>
              </a:rPr>
              <a:t>2025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1409248" y="1408436"/>
            <a:ext cx="0" cy="23085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0854656" y="5614265"/>
            <a:ext cx="1099903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505" spc="94" baseline="0" dirty="0" err="1">
                <a:solidFill>
                  <a:schemeClr val="bg1"/>
                </a:solidFill>
              </a:rPr>
              <a:t>РАНХиГС</a:t>
            </a:r>
            <a:endParaRPr lang="ru-RU" sz="1505" spc="94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5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508" y="1620762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6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563" y="0"/>
            <a:ext cx="3941437" cy="6858000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146" y="330179"/>
            <a:ext cx="1752454" cy="821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042666" y="942485"/>
            <a:ext cx="692377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693">
                <a:solidFill>
                  <a:schemeClr val="bg1"/>
                </a:solidFill>
              </a:rPr>
              <a:t>20254</a:t>
            </a:r>
            <a:endParaRPr lang="ru-RU" sz="1693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1409248" y="1408436"/>
            <a:ext cx="0" cy="23085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0854656" y="5614265"/>
            <a:ext cx="1099903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505" spc="94" baseline="0" dirty="0" err="1">
                <a:solidFill>
                  <a:schemeClr val="bg1"/>
                </a:solidFill>
              </a:rPr>
              <a:t>РАНХиГС</a:t>
            </a:r>
            <a:endParaRPr lang="ru-RU" sz="1505" spc="94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4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508" y="1620762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6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563" y="0"/>
            <a:ext cx="3941437" cy="6858000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146" y="330179"/>
            <a:ext cx="1752454" cy="821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042666" y="942485"/>
            <a:ext cx="692377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693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1409248" y="1408436"/>
            <a:ext cx="0" cy="23085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0854656" y="5614265"/>
            <a:ext cx="1099903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505" spc="94" baseline="0" dirty="0" err="1">
                <a:solidFill>
                  <a:schemeClr val="bg1"/>
                </a:solidFill>
              </a:rPr>
              <a:t>РАНХиГС</a:t>
            </a:r>
            <a:endParaRPr lang="ru-RU" sz="1505" spc="94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25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563" y="0"/>
            <a:ext cx="3941437" cy="6858000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146" y="330179"/>
            <a:ext cx="1752454" cy="821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042666" y="942485"/>
            <a:ext cx="692377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693" dirty="0">
                <a:solidFill>
                  <a:schemeClr val="bg1"/>
                </a:solidFill>
              </a:rPr>
              <a:t>20243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1409248" y="1408436"/>
            <a:ext cx="0" cy="23085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0854656" y="5614265"/>
            <a:ext cx="1099903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505" spc="94" baseline="0" dirty="0" err="1">
                <a:solidFill>
                  <a:schemeClr val="bg1"/>
                </a:solidFill>
              </a:rPr>
              <a:t>РАНХиГС</a:t>
            </a:r>
            <a:endParaRPr lang="ru-RU" sz="1505" spc="94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2508" y="1620764"/>
            <a:ext cx="9805492" cy="2206561"/>
          </a:xfrm>
        </p:spPr>
        <p:txBody>
          <a:bodyPr anchor="b"/>
          <a:lstStyle>
            <a:lvl1pPr algn="l">
              <a:defRPr sz="301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8" y="3981288"/>
            <a:ext cx="9805493" cy="821767"/>
          </a:xfrm>
        </p:spPr>
        <p:txBody>
          <a:bodyPr/>
          <a:lstStyle>
            <a:lvl1pPr marL="0" indent="0" algn="l">
              <a:buNone/>
              <a:defRPr sz="2252">
                <a:solidFill>
                  <a:schemeClr val="bg1"/>
                </a:solidFill>
              </a:defRPr>
            </a:lvl1pPr>
            <a:lvl2pPr marL="429013" indent="0" algn="ctr">
              <a:buNone/>
              <a:defRPr sz="1877"/>
            </a:lvl2pPr>
            <a:lvl3pPr marL="858026" indent="0" algn="ctr">
              <a:buNone/>
              <a:defRPr sz="1689"/>
            </a:lvl3pPr>
            <a:lvl4pPr marL="1287038" indent="0" algn="ctr">
              <a:buNone/>
              <a:defRPr sz="1501"/>
            </a:lvl4pPr>
            <a:lvl5pPr marL="1716051" indent="0" algn="ctr">
              <a:buNone/>
              <a:defRPr sz="1501"/>
            </a:lvl5pPr>
            <a:lvl6pPr marL="2145064" indent="0" algn="ctr">
              <a:buNone/>
              <a:defRPr sz="1501"/>
            </a:lvl6pPr>
            <a:lvl7pPr marL="2574077" indent="0" algn="ctr">
              <a:buNone/>
              <a:defRPr sz="1501"/>
            </a:lvl7pPr>
            <a:lvl8pPr marL="3003090" indent="0" algn="ctr">
              <a:buNone/>
              <a:defRPr sz="1501"/>
            </a:lvl8pPr>
            <a:lvl9pPr marL="3432103" indent="0" algn="ctr">
              <a:buNone/>
              <a:defRPr sz="1501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563" y="0"/>
            <a:ext cx="3941437" cy="6858000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146" y="330179"/>
            <a:ext cx="1752454" cy="821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042666" y="942485"/>
            <a:ext cx="692377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693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1409248" y="1408436"/>
            <a:ext cx="0" cy="23085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0854656" y="5614265"/>
            <a:ext cx="1099903" cy="289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505" spc="94" baseline="0" dirty="0" err="1">
                <a:solidFill>
                  <a:schemeClr val="bg1"/>
                </a:solidFill>
              </a:rPr>
              <a:t>РАНХиГС</a:t>
            </a:r>
            <a:endParaRPr lang="ru-RU" sz="1505" spc="94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FFA11-A4EB-86CF-6B01-1C5DB65D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06EFC-C63D-921C-F987-8FD1A50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B385A-232E-2B61-EDB5-C6FA71C0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4BE4E-133B-A1A8-BC24-48D85C62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D32BD-231E-C8E5-5B65-0A414E82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4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49B16-9A48-EE50-3975-53E721E1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1A933-E21F-52E4-65DE-D27799BF3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48406F-9D6A-FF70-14AC-13110D75C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BF9AF-1734-BF67-F889-68171A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BBA97-DB7F-AF7A-62B2-6D5090E0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9AAC7-5BE2-1445-13CF-367C9347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4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1895D-1E69-EB5E-8F8D-BF55BEDB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8459C-5696-654C-7D32-41C398B35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74481F-C911-CE06-87DF-73E0F8B16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4ACA2B-5E5D-6861-5D0F-0D306855C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8A2722-4338-3D65-B253-77611E156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4EB850-4637-4D7B-3F4A-35CCE7C7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F5CD9D-7243-AD72-F834-3DB48A96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80E3F4-F5C9-9197-A26D-A70E6D26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6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0268F-2BFF-41BF-F864-E8D79636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2BF805-3974-13BB-D9DB-E7F94D2C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30A29F-16F6-3488-D998-FA8BBDEC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68969-E532-6170-7318-A297C774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276A3C-D88D-9307-0C35-CA081C5B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72C7DC-44FB-41B1-61B2-D176740D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E51466-6285-896D-85FE-7ACB4EC2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4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DF20C-3AAE-939E-20F2-3F1BEE5A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D079E-25C2-656A-1DFF-79C8A10B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3D5D6C-3A26-7480-A2D2-AF270502C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43660F-8E6C-9926-7D78-49C73BC7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DDAEC1-1117-8F34-B8F8-8946E27E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C96993-FD04-C7E1-6150-4827EC4C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1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95716-6F38-D36B-F3C9-0CDE8F27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9274E9-2788-1914-63A2-A40A73363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9DD453-3BFA-9CD8-2A3C-32ECFA354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EBDDEC-C7AC-D861-3155-F393A7E1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81C19D-F19F-704F-F88E-09EB9E1A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0202C6-2D9C-AD24-DD33-51F1D2D0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6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33CC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C22FD-6F49-F29A-9AD1-771FC963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6AE719-6B7A-0604-A7F4-30D7D88D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C9CD3F-44F8-E02D-67E2-2980DAC62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7AE4-7BEF-4138-879A-F62211BA6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18E28-18B6-AD77-FB61-5F5160F7F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87A6A-67EF-B28F-186B-6BD161DFE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DA08-6BE0-4C80-B058-DB99395FE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3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2297"/>
            <a:ext cx="9008929" cy="71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4139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71029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3316" y="71029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654" y="267057"/>
            <a:ext cx="694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11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858026" rtl="0" eaLnBrk="1" latinLnBrk="0" hangingPunct="1">
        <a:lnSpc>
          <a:spcPct val="90000"/>
        </a:lnSpc>
        <a:spcBef>
          <a:spcPct val="0"/>
        </a:spcBef>
        <a:buNone/>
        <a:defRPr sz="301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858026" rtl="0" eaLnBrk="1" latinLnBrk="0" hangingPunct="1">
        <a:lnSpc>
          <a:spcPct val="100000"/>
        </a:lnSpc>
        <a:spcBef>
          <a:spcPts val="939"/>
        </a:spcBef>
        <a:buFont typeface="Arial" panose="020B0604020202020204" pitchFamily="34" charset="0"/>
        <a:buNone/>
        <a:defRPr sz="15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858026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None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858026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None/>
        <a:defRPr sz="112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858026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None/>
        <a:defRPr sz="1129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858026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None/>
        <a:defRPr sz="941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59571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788584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217597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646609" indent="-214507" algn="l" defTabSz="858026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2901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58026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87038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716051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145064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574077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3003090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432103" algn="l" defTabSz="858026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>
          <p15:clr>
            <a:srgbClr val="F26B43"/>
          </p15:clr>
        </p15:guide>
        <p15:guide id="2" pos="4082">
          <p15:clr>
            <a:srgbClr val="F26B43"/>
          </p15:clr>
        </p15:guide>
        <p15:guide id="3" orient="horz" pos="385">
          <p15:clr>
            <a:srgbClr val="F26B43"/>
          </p15:clr>
        </p15:guide>
        <p15:guide id="4" orient="horz" pos="3969">
          <p15:clr>
            <a:srgbClr val="F26B43"/>
          </p15:clr>
        </p15:guide>
        <p15:guide id="5" pos="567">
          <p15:clr>
            <a:srgbClr val="F26B43"/>
          </p15:clr>
        </p15:guide>
        <p15:guide id="6" pos="7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AAF20-CAC0-7FDF-F20F-8124CA2AE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Цифровая трансформация СПО: статистические маркеры и стратегия исследования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BA4E33-2CEE-7133-5A37-C36B9EDED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801" y="5237238"/>
            <a:ext cx="10902228" cy="821767"/>
          </a:xfrm>
        </p:spPr>
        <p:txBody>
          <a:bodyPr/>
          <a:lstStyle/>
          <a:p>
            <a:r>
              <a:rPr lang="ru-RU" sz="1600" dirty="0"/>
              <a:t>Алашеев С.Ю., старший научный сотрудник Самарского филиала РАНХиГС,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/>
              <a:t>Кутейницына Т.Г. канд. социологических наук, ведущий научный сотрудник Самарского филиала РАНХиГС</a:t>
            </a:r>
            <a:r>
              <a:rPr lang="ru-RU" sz="2400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79E44-503D-AA00-1799-0782B4F227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5493" y="210847"/>
            <a:ext cx="2642507" cy="7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8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04936D-DFB0-9513-7F7A-48CEF8D7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B790783-A63E-62AE-F2A9-56ABEE1E79E1}"/>
              </a:ext>
            </a:extLst>
          </p:cNvPr>
          <p:cNvSpPr txBox="1"/>
          <p:nvPr/>
        </p:nvSpPr>
        <p:spPr>
          <a:xfrm>
            <a:off x="1632859" y="94686"/>
            <a:ext cx="73886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Состав групп показателей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</a:rPr>
              <a:t>компонентов цифровой трансформации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9D1D3-04E0-9599-A26A-A7846485F388}"/>
              </a:ext>
            </a:extLst>
          </p:cNvPr>
          <p:cNvSpPr txBox="1"/>
          <p:nvPr/>
        </p:nvSpPr>
        <p:spPr>
          <a:xfrm>
            <a:off x="476677" y="1047664"/>
            <a:ext cx="11075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Показатели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A50021"/>
                </a:solidFill>
              </a:rPr>
              <a:t>уровня интеграции цифровых технологий </a:t>
            </a:r>
            <a:r>
              <a:rPr lang="ru-RU" dirty="0"/>
              <a:t>в образовательный процесс организаций СПО группируются вокруг таких форм обучения, как </a:t>
            </a:r>
            <a:r>
              <a:rPr lang="ru-RU" b="1" dirty="0">
                <a:solidFill>
                  <a:srgbClr val="A50021"/>
                </a:solidFill>
              </a:rPr>
              <a:t>электронное обучение </a:t>
            </a:r>
            <a:r>
              <a:rPr lang="ru-RU" dirty="0"/>
              <a:t>и </a:t>
            </a:r>
            <a:r>
              <a:rPr lang="ru-RU" b="1" dirty="0">
                <a:solidFill>
                  <a:srgbClr val="A50021"/>
                </a:solidFill>
              </a:rPr>
              <a:t>дистанционные технологии</a:t>
            </a:r>
            <a:r>
              <a:rPr lang="ru-RU" dirty="0"/>
              <a:t>.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46AECAF-F3B2-D55A-9F6B-7AAA4C41F253}"/>
              </a:ext>
            </a:extLst>
          </p:cNvPr>
          <p:cNvGrpSpPr/>
          <p:nvPr/>
        </p:nvGrpSpPr>
        <p:grpSpPr>
          <a:xfrm>
            <a:off x="0" y="1752733"/>
            <a:ext cx="6586517" cy="4521068"/>
            <a:chOff x="-87746" y="1712175"/>
            <a:chExt cx="6586517" cy="4079756"/>
          </a:xfrm>
        </p:grpSpPr>
        <p:graphicFrame>
          <p:nvGraphicFramePr>
            <p:cNvPr id="13" name="Схема 12">
              <a:extLst>
                <a:ext uri="{FF2B5EF4-FFF2-40B4-BE49-F238E27FC236}">
                  <a16:creationId xmlns:a16="http://schemas.microsoft.com/office/drawing/2014/main" id="{5F7EC1DD-EC7D-A941-B462-11190002BB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8313331"/>
                </p:ext>
              </p:extLst>
            </p:nvPr>
          </p:nvGraphicFramePr>
          <p:xfrm>
            <a:off x="1034143" y="2016577"/>
            <a:ext cx="5464628" cy="36657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934A43-F4CC-6F94-6306-B0C77D1878DC}"/>
                </a:ext>
              </a:extLst>
            </p:cNvPr>
            <p:cNvSpPr txBox="1"/>
            <p:nvPr/>
          </p:nvSpPr>
          <p:spPr>
            <a:xfrm>
              <a:off x="-87746" y="2372681"/>
              <a:ext cx="29948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Программы СПО </a:t>
              </a: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целом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EB672E-82A4-BC63-C454-82B3B2E3DD16}"/>
                </a:ext>
              </a:extLst>
            </p:cNvPr>
            <p:cNvSpPr txBox="1"/>
            <p:nvPr/>
          </p:nvSpPr>
          <p:spPr>
            <a:xfrm>
              <a:off x="146510" y="4446934"/>
              <a:ext cx="17752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ППКРС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61760C-0653-C849-29D2-7DEAD4A4702D}"/>
                </a:ext>
              </a:extLst>
            </p:cNvPr>
            <p:cNvSpPr txBox="1"/>
            <p:nvPr/>
          </p:nvSpPr>
          <p:spPr>
            <a:xfrm>
              <a:off x="153322" y="3441564"/>
              <a:ext cx="16913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ППССЗ</a:t>
              </a:r>
            </a:p>
          </p:txBody>
        </p:sp>
        <p:sp>
          <p:nvSpPr>
            <p:cNvPr id="21" name="Левая фигурная скобка 20">
              <a:extLst>
                <a:ext uri="{FF2B5EF4-FFF2-40B4-BE49-F238E27FC236}">
                  <a16:creationId xmlns:a16="http://schemas.microsoft.com/office/drawing/2014/main" id="{EDD72157-B6EB-0774-344B-84F57F463166}"/>
                </a:ext>
              </a:extLst>
            </p:cNvPr>
            <p:cNvSpPr/>
            <p:nvPr/>
          </p:nvSpPr>
          <p:spPr>
            <a:xfrm rot="1632863">
              <a:off x="1968468" y="1712175"/>
              <a:ext cx="526726" cy="4079756"/>
            </a:xfrm>
            <a:prstGeom prst="leftBrac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291BC85-CF34-99DB-8102-964FA2DBEECC}"/>
              </a:ext>
            </a:extLst>
          </p:cNvPr>
          <p:cNvSpPr txBox="1"/>
          <p:nvPr/>
        </p:nvSpPr>
        <p:spPr>
          <a:xfrm>
            <a:off x="6319157" y="2484687"/>
            <a:ext cx="5782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разрезе организаций оцениваем долю </a:t>
            </a:r>
            <a:r>
              <a:rPr lang="ru-RU" dirty="0" err="1"/>
              <a:t>ПОО</a:t>
            </a:r>
            <a:r>
              <a:rPr lang="ru-RU" dirty="0"/>
              <a:t> региона, использующих электронное и дистанционной обучение.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801525-88A3-8231-C123-237428832F09}"/>
              </a:ext>
            </a:extLst>
          </p:cNvPr>
          <p:cNvSpPr txBox="1"/>
          <p:nvPr/>
        </p:nvSpPr>
        <p:spPr>
          <a:xfrm>
            <a:off x="6301246" y="3366936"/>
            <a:ext cx="5649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/>
              <a:t>Распространенность программ с использованием этих форм обучения.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470D35-D3F1-2839-4E38-B42AE96020E3}"/>
              </a:ext>
            </a:extLst>
          </p:cNvPr>
          <p:cNvSpPr txBox="1"/>
          <p:nvPr/>
        </p:nvSpPr>
        <p:spPr>
          <a:xfrm>
            <a:off x="6452837" y="4333170"/>
            <a:ext cx="4687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Вовлеченность обучающихся в цифровые образовательные технологии.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B7E7E1-DC3B-120F-4045-075EC96991A2}"/>
              </a:ext>
            </a:extLst>
          </p:cNvPr>
          <p:cNvSpPr txBox="1"/>
          <p:nvPr/>
        </p:nvSpPr>
        <p:spPr>
          <a:xfrm>
            <a:off x="6319157" y="5099132"/>
            <a:ext cx="54646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Охват выпускников, прошедших обучение с использованием электронного обучения и дистанционных технологий. </a:t>
            </a:r>
          </a:p>
        </p:txBody>
      </p:sp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18AF8F28-5075-054B-A37E-DCF9D847B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5583" y="51933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7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5A93F-BBAD-92EF-6D4D-18404E073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2088C06-973E-AB3B-B99C-1E4E9DE12143}"/>
              </a:ext>
            </a:extLst>
          </p:cNvPr>
          <p:cNvSpPr txBox="1"/>
          <p:nvPr/>
        </p:nvSpPr>
        <p:spPr>
          <a:xfrm>
            <a:off x="920027" y="252330"/>
            <a:ext cx="9290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Состав групп показателей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</a:rPr>
              <a:t>компонентов цифровой трансформации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1CA38-CB37-9CC2-F2AE-6FDCDDE27465}"/>
              </a:ext>
            </a:extLst>
          </p:cNvPr>
          <p:cNvSpPr txBox="1"/>
          <p:nvPr/>
        </p:nvSpPr>
        <p:spPr>
          <a:xfrm>
            <a:off x="256027" y="935501"/>
            <a:ext cx="1145134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Показатели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A50021"/>
                </a:solidFill>
              </a:rPr>
              <a:t>цифровой квалификации педагогических кадров </a:t>
            </a:r>
            <a:r>
              <a:rPr lang="ru-RU" dirty="0"/>
              <a:t>в образовательный процесс оценивается показателями применения компьютеров в практике обучения и повышения квалификации по программам информационно-коммуникационной направленности как преподавателей, так и мастеров производственного обучения, как ППКРС, так и ППССЗ.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706B345-7EA8-811A-D4CA-64EE7F94C305}"/>
              </a:ext>
            </a:extLst>
          </p:cNvPr>
          <p:cNvGrpSpPr/>
          <p:nvPr/>
        </p:nvGrpSpPr>
        <p:grpSpPr>
          <a:xfrm>
            <a:off x="0" y="2084602"/>
            <a:ext cx="6586517" cy="4521068"/>
            <a:chOff x="-87746" y="1712175"/>
            <a:chExt cx="6586517" cy="4079756"/>
          </a:xfrm>
        </p:grpSpPr>
        <p:graphicFrame>
          <p:nvGraphicFramePr>
            <p:cNvPr id="13" name="Схема 12">
              <a:extLst>
                <a:ext uri="{FF2B5EF4-FFF2-40B4-BE49-F238E27FC236}">
                  <a16:creationId xmlns:a16="http://schemas.microsoft.com/office/drawing/2014/main" id="{0BD41F93-0F63-D867-B3BD-55792D7226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20365403"/>
                </p:ext>
              </p:extLst>
            </p:nvPr>
          </p:nvGraphicFramePr>
          <p:xfrm>
            <a:off x="1034143" y="2016577"/>
            <a:ext cx="5464628" cy="36657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48FF14-DD97-65E1-14C1-D895239D17F1}"/>
                </a:ext>
              </a:extLst>
            </p:cNvPr>
            <p:cNvSpPr txBox="1"/>
            <p:nvPr/>
          </p:nvSpPr>
          <p:spPr>
            <a:xfrm>
              <a:off x="-87746" y="2372681"/>
              <a:ext cx="29948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Программы СПО </a:t>
              </a: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целом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A24AF1-5014-5ECE-27B2-1C8879A58504}"/>
                </a:ext>
              </a:extLst>
            </p:cNvPr>
            <p:cNvSpPr txBox="1"/>
            <p:nvPr/>
          </p:nvSpPr>
          <p:spPr>
            <a:xfrm>
              <a:off x="146510" y="4446934"/>
              <a:ext cx="17752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ППКРС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A3E619-A46E-9D93-071C-8DCBE1012ECD}"/>
                </a:ext>
              </a:extLst>
            </p:cNvPr>
            <p:cNvSpPr txBox="1"/>
            <p:nvPr/>
          </p:nvSpPr>
          <p:spPr>
            <a:xfrm>
              <a:off x="153322" y="3441564"/>
              <a:ext cx="16913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ППССЗ</a:t>
              </a:r>
            </a:p>
          </p:txBody>
        </p:sp>
        <p:sp>
          <p:nvSpPr>
            <p:cNvPr id="21" name="Левая фигурная скобка 20">
              <a:extLst>
                <a:ext uri="{FF2B5EF4-FFF2-40B4-BE49-F238E27FC236}">
                  <a16:creationId xmlns:a16="http://schemas.microsoft.com/office/drawing/2014/main" id="{0F4F288D-1330-9647-14FC-9A2CAAB2A5E0}"/>
                </a:ext>
              </a:extLst>
            </p:cNvPr>
            <p:cNvSpPr/>
            <p:nvPr/>
          </p:nvSpPr>
          <p:spPr>
            <a:xfrm rot="1632863">
              <a:off x="1968468" y="1712175"/>
              <a:ext cx="526726" cy="4079756"/>
            </a:xfrm>
            <a:prstGeom prst="leftBrac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E12927-713C-7033-974C-18A384CF74A5}"/>
              </a:ext>
            </a:extLst>
          </p:cNvPr>
          <p:cNvSpPr txBox="1"/>
          <p:nvPr/>
        </p:nvSpPr>
        <p:spPr>
          <a:xfrm>
            <a:off x="6319157" y="3016239"/>
            <a:ext cx="53732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Доля преподавателей, использующих персональные компьютеры в учебном процессе;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Доля преподавателей, прошедших повышение квалификации по использованию информационных и коммуникационных технологий в предыдущем году.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3484A0-DA0D-4A48-F363-D51FFC2AB6F2}"/>
              </a:ext>
            </a:extLst>
          </p:cNvPr>
          <p:cNvSpPr txBox="1"/>
          <p:nvPr/>
        </p:nvSpPr>
        <p:spPr>
          <a:xfrm>
            <a:off x="6375496" y="4719514"/>
            <a:ext cx="55279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Доля мастеров производственного обучения программ, прошедших повышение квалификации по использованию информационных и коммуникационных технологий в предыдущем году. </a:t>
            </a:r>
          </a:p>
        </p:txBody>
      </p:sp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F9417EC7-041F-FF27-DB22-296B0B27A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5583" y="51933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4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316F7-ABD3-3DFE-3C6A-04A8DF65B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93B13E6-D29B-3F77-264F-79B492600BEA}"/>
              </a:ext>
            </a:extLst>
          </p:cNvPr>
          <p:cNvSpPr txBox="1"/>
          <p:nvPr/>
        </p:nvSpPr>
        <p:spPr>
          <a:xfrm>
            <a:off x="618254" y="137570"/>
            <a:ext cx="9152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Состав групп показателей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/>
              </a:rPr>
              <a:t>компонентов цифровой трансформации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D48A4-6A9D-CC91-9CEA-E68A52AA45C1}"/>
              </a:ext>
            </a:extLst>
          </p:cNvPr>
          <p:cNvSpPr txBox="1"/>
          <p:nvPr/>
        </p:nvSpPr>
        <p:spPr>
          <a:xfrm>
            <a:off x="81643" y="577203"/>
            <a:ext cx="120198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Ключевыми параметрами показателей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A50021"/>
                </a:solidFill>
              </a:rPr>
              <a:t>материально-технической оснащенности цифровой среды </a:t>
            </a:r>
            <a:r>
              <a:rPr lang="ru-RU" dirty="0"/>
              <a:t>является укомплектованность учебных заведений информационным оборудованием и специальным программным обеспечением, доступностью интернета также финансовые вложения в цифровизацию.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BB098D5D-2305-5D80-E8D9-3DC868724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117577"/>
              </p:ext>
            </p:extLst>
          </p:nvPr>
        </p:nvGraphicFramePr>
        <p:xfrm>
          <a:off x="81643" y="1477736"/>
          <a:ext cx="3314699" cy="528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662E780-0E02-D83A-F79D-82C5BEFC1DC2}"/>
              </a:ext>
            </a:extLst>
          </p:cNvPr>
          <p:cNvSpPr txBox="1"/>
          <p:nvPr/>
        </p:nvSpPr>
        <p:spPr>
          <a:xfrm>
            <a:off x="3037114" y="1870884"/>
            <a:ext cx="9064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Количество персональных компьютеров (+доля в общем кол-ве ПК), используемых в учебных целях, доступных для использования в свободное от основных занятий время, в расчете на 100 обучающихся.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Количество автоматизированных </a:t>
            </a:r>
            <a:r>
              <a:rPr lang="ru-RU" sz="1200" dirty="0" err="1"/>
              <a:t>тренажерно</a:t>
            </a:r>
            <a:r>
              <a:rPr lang="ru-RU" sz="1200" dirty="0"/>
              <a:t>-обучающих комплексов (систем).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Стоимость информационных машин и оборудования в расчете на 1 обучающегося, тыс. руб.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Удельный вес стоимости информационных машин и оборудования в общей стоимости машин и оборудования не старше 5 лет.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4005CE-E2BB-FEA0-F4F3-F70CE05034A8}"/>
              </a:ext>
            </a:extLst>
          </p:cNvPr>
          <p:cNvSpPr txBox="1"/>
          <p:nvPr/>
        </p:nvSpPr>
        <p:spPr>
          <a:xfrm>
            <a:off x="2979964" y="3076063"/>
            <a:ext cx="9064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Среднее значение максимальной скорости передачи данных через Интернет;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Количество персональных компьютеров, имеющих доступ к Интернету (+доля в общем кол-ве ПК), используемых в учебных целях, а также доступных для использования обучающимися в свободное от основных занятий время, в расчете на 100 обучающихся.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68D96B-172E-8760-0A00-5C4B9028A77A}"/>
              </a:ext>
            </a:extLst>
          </p:cNvPr>
          <p:cNvSpPr txBox="1"/>
          <p:nvPr/>
        </p:nvSpPr>
        <p:spPr>
          <a:xfrm>
            <a:off x="3037114" y="3979980"/>
            <a:ext cx="90732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организаций, имеющих специальные программные средства, программы компьютерного тестирования, виртуальные тренажеры, электронные версии справочников, энциклопедий, словарей и т.п., электронные версии учебных пособий или темам для обучающихся.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затрат на приобретение программного обеспечения, адаптацию и доработку программного обеспечения, выполненные собственными силами.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затрат на приобретение цифрового контента во внутренних затратах на внедрение и использование цифровых технологий.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030636-75B3-C54A-03EE-8264488127AD}"/>
              </a:ext>
            </a:extLst>
          </p:cNvPr>
          <p:cNvSpPr txBox="1"/>
          <p:nvPr/>
        </p:nvSpPr>
        <p:spPr>
          <a:xfrm>
            <a:off x="2979964" y="5364975"/>
            <a:ext cx="91215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расходов, направленных на приобретение цифровых учебно-методических комплексов, цифровых тренажеров и «цифровых двойников».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внутренних затрат в общих затратах на внедрение и использование цифровых технологий.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внешних затрат в общих затратах на внедрение и использование цифровых технологий.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Доля затрат на приобретение машин и оборудования, связанных с цифровыми технологиями.</a:t>
            </a:r>
          </a:p>
        </p:txBody>
      </p:sp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F7BF34EF-32C6-A982-660B-2C1D6D077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030" y="-8522"/>
            <a:ext cx="1457901" cy="6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26190-A0B4-317C-B76A-06B2285D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4471109-E799-EE01-0FE0-227164FB3F4A}"/>
              </a:ext>
            </a:extLst>
          </p:cNvPr>
          <p:cNvSpPr txBox="1"/>
          <p:nvPr/>
        </p:nvSpPr>
        <p:spPr>
          <a:xfrm>
            <a:off x="1706337" y="168877"/>
            <a:ext cx="9290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Рабочие гипотезы исследования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FE824-5486-3186-A31F-A951612127BC}"/>
              </a:ext>
            </a:extLst>
          </p:cNvPr>
          <p:cNvSpPr txBox="1"/>
          <p:nvPr/>
        </p:nvSpPr>
        <p:spPr>
          <a:xfrm>
            <a:off x="156520" y="777784"/>
            <a:ext cx="11642271" cy="555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kern="1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Связи уровня ЦТ образовательного процесса в организациях СПО и качества подготовки многозначны: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организаций СПО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стадиях «оцифровка» и «цифровизация», взаимосвязей с качеством профессионального образования выпускников не обнаруживается;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региональных систем СПО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третьей стадии цифровых преобразований образовательного процесса имеется положительная корреляция качества подготовки выпускников с уровнем ЦТ образовательного процесса;</a:t>
            </a:r>
          </a:p>
          <a:p>
            <a:pPr algn="just">
              <a:spcAft>
                <a:spcPts val="800"/>
              </a:spcAft>
            </a:pPr>
            <a:r>
              <a:rPr lang="ru-RU" sz="3600" b="1" kern="1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Состояние цифровой инфраструктуры (материально-технического оснащения) организаций СПО не является фактором, предопределяющим тот или иной уровень цифровой трансформации образовательного процесса.</a:t>
            </a:r>
          </a:p>
          <a:p>
            <a:pPr algn="just"/>
            <a:r>
              <a:rPr lang="ru-RU" sz="3600" b="1" kern="1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Уровни и покомпонентные структуры ЦТ систем СПО в субъектах РФ значительно дифференцированы, что обусловлено : 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стихийным характером цифровизации региональных систем СПО (преобразования «снизу»: отсутствие федеральных программ цифровизации, целевого финансирования, единой стратегии ЦТ и т.д.) в отличие от общего образования и высшей школы; 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отсутствием системности в создания цифровой образовательной среды: в подавляющем числе субъектов РФ среда формируется посредством отдельных мероприятий, инициируемых РОИВ или отдельными организациями СПО;  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неравномерностью социально-экономического развития регионов;  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региональными дисбалансами в уровнях развития цифрового образовательного пространства субъекта РФ (наличие </a:t>
            </a:r>
            <a:r>
              <a:rPr lang="ru-RU" sz="1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региональных платформ, центров онлайн обучения и т.д.), ресурсы которого могут использоваться в образовательном процессе организаций СПО;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существенным расслоением регионов по состоянию цифровой инфраструктуры (материально-технического оснащения) организаций СПО по стратифицирующему показателю «город – село».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28ED1BAA-BF04-6BAA-2D67-02DE973F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583" y="51933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2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C98AA-8A36-E263-B822-807BE9973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25C24-6A29-6FA0-67FC-997A6FBAD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Цифровая трансформация СПО: статистические маркеры и стратегия исследования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F856D5-5D4E-C57B-F7C0-A28C741C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801" y="5237238"/>
            <a:ext cx="10902228" cy="821767"/>
          </a:xfrm>
        </p:spPr>
        <p:txBody>
          <a:bodyPr/>
          <a:lstStyle/>
          <a:p>
            <a:r>
              <a:rPr lang="ru-RU" sz="1600" dirty="0"/>
              <a:t>Алашеев С.Ю., старший научный сотрудник Самарского филиала РАНХиГС,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/>
              <a:t>Кутейницына Т.Г. канд. социологических наук, ведущий научный сотрудник Самарского филиала РАНХиГС</a:t>
            </a:r>
            <a:r>
              <a:rPr lang="ru-RU" sz="2400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D1F0FC-FE63-A41E-643D-6E1E9C2725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5812" y="411350"/>
            <a:ext cx="2523812" cy="7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1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5EEF4-1D07-9F2C-70A2-23EDFF9C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A3C56-8170-5A22-B254-FF539AFF53B6}"/>
              </a:ext>
            </a:extLst>
          </p:cNvPr>
          <p:cNvSpPr txBox="1"/>
          <p:nvPr/>
        </p:nvSpPr>
        <p:spPr>
          <a:xfrm>
            <a:off x="592897" y="241402"/>
            <a:ext cx="98123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Цифровая трансформация СПО: статистические маркеры и стратегия исследования.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BFC0B-4E62-DACB-E498-0B2BCE08DA4A}"/>
              </a:ext>
            </a:extLst>
          </p:cNvPr>
          <p:cNvSpPr txBox="1"/>
          <p:nvPr/>
        </p:nvSpPr>
        <p:spPr>
          <a:xfrm>
            <a:off x="450238" y="1473230"/>
            <a:ext cx="11599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Анализ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трансформации </a:t>
            </a:r>
            <a:r>
              <a:rPr lang="ru-RU" sz="2400" dirty="0"/>
              <a:t>СПО – компонентный элемент исследования роли цифровой трансформации образовательного процесса в организациях СПО в обеспечении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профессионального образования.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D8452-F453-6087-C571-31AFF74DC5CA}"/>
              </a:ext>
            </a:extLst>
          </p:cNvPr>
          <p:cNvSpPr txBox="1"/>
          <p:nvPr/>
        </p:nvSpPr>
        <p:spPr>
          <a:xfrm>
            <a:off x="277586" y="2963718"/>
            <a:ext cx="1177175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/>
              <a:t> – определить характер влияния уровня цифровой трансформации образовательного процесса в организациях СПО на качество подготовки квалифицированных рабочих, служащих и специалистов среднего звена.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DC291C-24CB-8E35-E1E1-AE9F1E69156A}"/>
              </a:ext>
            </a:extLst>
          </p:cNvPr>
          <p:cNvSpPr txBox="1"/>
          <p:nvPr/>
        </p:nvSpPr>
        <p:spPr>
          <a:xfrm>
            <a:off x="256105" y="4221132"/>
            <a:ext cx="1167979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/>
              <a:t>региональные системы СПО 85 субъектов РФ.</a:t>
            </a:r>
          </a:p>
          <a:p>
            <a:pPr algn="just"/>
            <a:endParaRPr lang="ru-RU" dirty="0"/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/>
              <a:t>взаимосвязи различных компонентов цифровой трансформации образовательного процесса и качества профессионального образования.</a:t>
            </a:r>
          </a:p>
        </p:txBody>
      </p:sp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13FAACBD-D4CA-21A6-143F-7EA91C276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916" y="327100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5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56D745-965B-0974-9455-4CA00F242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Капля 14">
            <a:extLst>
              <a:ext uri="{FF2B5EF4-FFF2-40B4-BE49-F238E27FC236}">
                <a16:creationId xmlns:a16="http://schemas.microsoft.com/office/drawing/2014/main" id="{1FC58635-CB3B-7075-3933-3DDAAB7E9EBF}"/>
              </a:ext>
            </a:extLst>
          </p:cNvPr>
          <p:cNvSpPr/>
          <p:nvPr/>
        </p:nvSpPr>
        <p:spPr>
          <a:xfrm>
            <a:off x="152400" y="1499323"/>
            <a:ext cx="5686097" cy="4622953"/>
          </a:xfrm>
          <a:prstGeom prst="teardrop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7E02E1B2-9C74-1730-DE59-2D7C48A9B657}"/>
              </a:ext>
            </a:extLst>
          </p:cNvPr>
          <p:cNvSpPr/>
          <p:nvPr/>
        </p:nvSpPr>
        <p:spPr>
          <a:xfrm rot="16200000">
            <a:off x="7178049" y="1395008"/>
            <a:ext cx="4622952" cy="5023881"/>
          </a:xfrm>
          <a:prstGeom prst="teardrop">
            <a:avLst>
              <a:gd name="adj" fmla="val 99454"/>
            </a:avLst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Трехмерная модель 9" descr="Икосаэдр">
                <a:extLst>
                  <a:ext uri="{FF2B5EF4-FFF2-40B4-BE49-F238E27FC236}">
                    <a16:creationId xmlns:a16="http://schemas.microsoft.com/office/drawing/2014/main" id="{EEA7F7D0-2847-118C-4812-FBFFBEC37B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0668364"/>
                  </p:ext>
                </p:extLst>
              </p:nvPr>
            </p:nvGraphicFramePr>
            <p:xfrm>
              <a:off x="2181539" y="206105"/>
              <a:ext cx="8378895" cy="633458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378895" cy="6334582"/>
                    </a:xfrm>
                    <a:prstGeom prst="rect">
                      <a:avLst/>
                    </a:prstGeom>
                  </am3d:spPr>
                  <am3d:camera>
                    <am3d:pos x="0" y="0" z="7472121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990" d="1000000"/>
                    <am3d:preTrans dx="0" dy="-135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07412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Трехмерная модель 9" descr="Икосаэдр">
                <a:extLst>
                  <a:ext uri="{FF2B5EF4-FFF2-40B4-BE49-F238E27FC236}">
                    <a16:creationId xmlns:a16="http://schemas.microsoft.com/office/drawing/2014/main" id="{EEA7F7D0-2847-118C-4812-FBFFBEC37B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539" y="206105"/>
                <a:ext cx="8378895" cy="633458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1FAC361-76E5-F8FB-B57B-930B515FB386}"/>
              </a:ext>
            </a:extLst>
          </p:cNvPr>
          <p:cNvSpPr txBox="1"/>
          <p:nvPr/>
        </p:nvSpPr>
        <p:spPr>
          <a:xfrm>
            <a:off x="1387367" y="51933"/>
            <a:ext cx="8702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Понятийно-терминологический аппарат исследования цифровой трансформации СПО.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6C099-E821-62AB-4901-78ED58EB0C90}"/>
              </a:ext>
            </a:extLst>
          </p:cNvPr>
          <p:cNvSpPr txBox="1"/>
          <p:nvPr/>
        </p:nvSpPr>
        <p:spPr>
          <a:xfrm>
            <a:off x="2944212" y="762148"/>
            <a:ext cx="7145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Модель цифровой трансформации: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8C306-2B95-B3A7-91A0-1FEA66EB387E}"/>
              </a:ext>
            </a:extLst>
          </p:cNvPr>
          <p:cNvSpPr txBox="1"/>
          <p:nvPr/>
        </p:nvSpPr>
        <p:spPr>
          <a:xfrm>
            <a:off x="609659" y="2663665"/>
            <a:ext cx="50249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Стадии (уровни) преобразований цифровой образовательной среды и деятельности участников учебно-воспитательного процесса.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3991C-0412-8951-2BC3-B8AD1A52DB97}"/>
              </a:ext>
            </a:extLst>
          </p:cNvPr>
          <p:cNvSpPr txBox="1"/>
          <p:nvPr/>
        </p:nvSpPr>
        <p:spPr>
          <a:xfrm>
            <a:off x="7220850" y="2773232"/>
            <a:ext cx="4538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Компоненты цифровой трансформации образовательного процесса</a:t>
            </a:r>
          </a:p>
        </p:txBody>
      </p:sp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489995FF-7DD7-130A-3F67-471901039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583" y="51933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0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C3597-0B1F-BC83-B0A6-28304BE3B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0" y="168877"/>
            <a:ext cx="1262378" cy="387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3893CB-6686-512A-E3AC-7E63086B0243}"/>
              </a:ext>
            </a:extLst>
          </p:cNvPr>
          <p:cNvSpPr txBox="1"/>
          <p:nvPr/>
        </p:nvSpPr>
        <p:spPr>
          <a:xfrm>
            <a:off x="916558" y="1448321"/>
            <a:ext cx="9722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Стадии (уровни) преобразований цифровой образовательной среды и деятельности участников учебно-воспитательного процесса.*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F9E8FD3-B23C-6077-611A-E7B10073AB61}"/>
              </a:ext>
            </a:extLst>
          </p:cNvPr>
          <p:cNvGrpSpPr/>
          <p:nvPr/>
        </p:nvGrpSpPr>
        <p:grpSpPr>
          <a:xfrm>
            <a:off x="117105" y="2585582"/>
            <a:ext cx="12035480" cy="3759583"/>
            <a:chOff x="156520" y="1779369"/>
            <a:chExt cx="12035480" cy="3759583"/>
          </a:xfrm>
        </p:grpSpPr>
        <p:sp>
          <p:nvSpPr>
            <p:cNvPr id="13" name="Стрелка: шеврон 12">
              <a:extLst>
                <a:ext uri="{FF2B5EF4-FFF2-40B4-BE49-F238E27FC236}">
                  <a16:creationId xmlns:a16="http://schemas.microsoft.com/office/drawing/2014/main" id="{6CA5BBAF-2C5B-2BE6-E8CC-E2FC6784DD88}"/>
                </a:ext>
              </a:extLst>
            </p:cNvPr>
            <p:cNvSpPr/>
            <p:nvPr/>
          </p:nvSpPr>
          <p:spPr>
            <a:xfrm>
              <a:off x="2339547" y="1779370"/>
              <a:ext cx="5758248" cy="3759579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Стрелка: пятиугольник 13">
              <a:extLst>
                <a:ext uri="{FF2B5EF4-FFF2-40B4-BE49-F238E27FC236}">
                  <a16:creationId xmlns:a16="http://schemas.microsoft.com/office/drawing/2014/main" id="{6D496E2D-9C39-0D33-5D17-CC9F97F83873}"/>
                </a:ext>
              </a:extLst>
            </p:cNvPr>
            <p:cNvSpPr/>
            <p:nvPr/>
          </p:nvSpPr>
          <p:spPr>
            <a:xfrm>
              <a:off x="156521" y="1779373"/>
              <a:ext cx="3814117" cy="3759579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564189-9B7C-45F9-8FD5-6559FA16899E}"/>
                </a:ext>
              </a:extLst>
            </p:cNvPr>
            <p:cNvSpPr txBox="1"/>
            <p:nvPr/>
          </p:nvSpPr>
          <p:spPr>
            <a:xfrm>
              <a:off x="156520" y="1997839"/>
              <a:ext cx="2619631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«ОЦИФРОВКА»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Начальная стадия оцифровки информации и её систематизации; активное повышение компьютерной грамотности, компьютеризация учебного процесса по ряду дисциплин.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AB3637-9EFB-F09D-E8D1-BBC50B120323}"/>
                </a:ext>
              </a:extLst>
            </p:cNvPr>
            <p:cNvSpPr txBox="1"/>
            <p:nvPr/>
          </p:nvSpPr>
          <p:spPr>
            <a:xfrm>
              <a:off x="4105992" y="1997838"/>
              <a:ext cx="2920884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«ЦИФРОВИЗАЦИЯ»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Активное использование цифровых технологий, цифровых устройств и форматов (не только на занятиях по информатике).</a:t>
              </a:r>
            </a:p>
          </p:txBody>
        </p:sp>
        <p:sp>
          <p:nvSpPr>
            <p:cNvPr id="9" name="Стрелка: шеврон 8">
              <a:extLst>
                <a:ext uri="{FF2B5EF4-FFF2-40B4-BE49-F238E27FC236}">
                  <a16:creationId xmlns:a16="http://schemas.microsoft.com/office/drawing/2014/main" id="{AD06AAFB-7B13-8CE9-FD9E-7C805E9D9333}"/>
                </a:ext>
              </a:extLst>
            </p:cNvPr>
            <p:cNvSpPr/>
            <p:nvPr/>
          </p:nvSpPr>
          <p:spPr>
            <a:xfrm>
              <a:off x="6433752" y="1779369"/>
              <a:ext cx="5758248" cy="3759579"/>
            </a:xfrm>
            <a:prstGeom prst="chevr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298D17-BE27-B306-E4BA-A77D8F1A4B51}"/>
                </a:ext>
              </a:extLst>
            </p:cNvPr>
            <p:cNvSpPr txBox="1"/>
            <p:nvPr/>
          </p:nvSpPr>
          <p:spPr>
            <a:xfrm>
              <a:off x="8274338" y="1997838"/>
              <a:ext cx="3156229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«ЦИФРОВАЯ ТРАНСФОРМАЦИЯ»</a:t>
              </a:r>
            </a:p>
            <a:p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just"/>
              <a:r>
                <a:rPr lang="ru-RU" dirty="0"/>
                <a:t>Глубокие изменения всех значимых компонентов процессов обучения и воспитания, включая управление образовательным процессом.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5CA2DAF-6AA9-7F67-F7D2-8CF0294ED31A}"/>
              </a:ext>
            </a:extLst>
          </p:cNvPr>
          <p:cNvSpPr txBox="1"/>
          <p:nvPr/>
        </p:nvSpPr>
        <p:spPr>
          <a:xfrm>
            <a:off x="117105" y="6425743"/>
            <a:ext cx="10898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*</a:t>
            </a:r>
            <a:r>
              <a:rPr lang="ru-RU" sz="1000" dirty="0"/>
              <a:t>В соответствии с типологией, разработанной в рамках проектов РФФИ по проблемам цифровой трансформации общего образования.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32976-7109-473A-8787-1DF85C779DED}"/>
              </a:ext>
            </a:extLst>
          </p:cNvPr>
          <p:cNvSpPr txBox="1"/>
          <p:nvPr/>
        </p:nvSpPr>
        <p:spPr>
          <a:xfrm>
            <a:off x="1085288" y="293985"/>
            <a:ext cx="9553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Понятийно-терминологический аппарат исследования цифровой трансформации СПО.</a:t>
            </a:r>
          </a:p>
        </p:txBody>
      </p:sp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FFDAA485-A6F6-378E-5790-3B421C339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583" y="51933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9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4F950D-EFE7-B8B6-4C99-27280E2B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B8D8C5-E149-0BD4-D834-2E5675C79C15}"/>
              </a:ext>
            </a:extLst>
          </p:cNvPr>
          <p:cNvSpPr txBox="1"/>
          <p:nvPr/>
        </p:nvSpPr>
        <p:spPr>
          <a:xfrm>
            <a:off x="2159759" y="411054"/>
            <a:ext cx="6756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Понятийно-терминологический аппарат исследования, </a:t>
            </a:r>
          </a:p>
          <a:p>
            <a:pPr algn="ctr"/>
            <a:r>
              <a:rPr lang="ru-RU" sz="2000" dirty="0"/>
              <a:t>специфика организации исследования.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C892C-8C30-CF2D-33F1-B2723A6A483B}"/>
              </a:ext>
            </a:extLst>
          </p:cNvPr>
          <p:cNvSpPr txBox="1"/>
          <p:nvPr/>
        </p:nvSpPr>
        <p:spPr>
          <a:xfrm>
            <a:off x="355628" y="1438178"/>
            <a:ext cx="5362832" cy="332834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цифровой трансформации образовательного процесса.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цифровая инфраструктура (материально-техническое оснащение) организаций СПО;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цифровые инструменты и сервисы организаций СПО;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использование цифровых технологий в образовательном процессе организаций СПО (интенсивность интеграции цифровых технологий в образовательный процесс);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 цифровые компетенции педагогических кадров организаций СПО (преподавателей и мастеров производственного обучения);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управление цифровой трансформацией в организациях СПО.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6226C-84B3-EC69-CFFC-4ACB9EAB54F0}"/>
              </a:ext>
            </a:extLst>
          </p:cNvPr>
          <p:cNvSpPr txBox="1"/>
          <p:nvPr/>
        </p:nvSpPr>
        <p:spPr>
          <a:xfrm>
            <a:off x="6154475" y="1438178"/>
            <a:ext cx="5523471" cy="33536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получения информации для оценки компонентов ЦТ.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	Источники данных находятся на разных уровнях образовательных систем.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	Формы статистического наблюдения, формируемые на федеральном уровне не отражают проблематику использования цифровых технологий в образовательном процессе организаций СПО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arenR" startAt="3"/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региональном уровне отсутствует информация об обеспечении интеграции цифровых технологий в учебный процесс организационно: является ли это управляемым процессом, кто координирует вопросы цифровых преобразований и т.д.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5311B-04ED-A16F-3505-E60BA4D9E7FA}"/>
              </a:ext>
            </a:extLst>
          </p:cNvPr>
          <p:cNvSpPr txBox="1"/>
          <p:nvPr/>
        </p:nvSpPr>
        <p:spPr>
          <a:xfrm>
            <a:off x="355628" y="4996909"/>
            <a:ext cx="95064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организуется на двух уровнях: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региональный уровень, системы СПО 85 субъектов РФ;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уровень организаций СПО в одном из субъектов РФ. </a:t>
            </a:r>
          </a:p>
        </p:txBody>
      </p:sp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3322418E-CE5B-C8C9-CF50-5AF00F42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522" y="245157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4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26FF4-96B3-7D04-25EF-022E322AA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CEA597-9509-E88C-CBA6-13DC19B53666}"/>
              </a:ext>
            </a:extLst>
          </p:cNvPr>
          <p:cNvSpPr txBox="1"/>
          <p:nvPr/>
        </p:nvSpPr>
        <p:spPr>
          <a:xfrm>
            <a:off x="124989" y="42457"/>
            <a:ext cx="9778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Общая логика исследования влияния ЦТ образовательного процесса в организациях СПО на качество профессиональной подготовки.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B3BC24-2B64-E5F9-B587-F1DF52678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" t="683" r="17955" b="2269"/>
          <a:stretch/>
        </p:blipFill>
        <p:spPr>
          <a:xfrm>
            <a:off x="648437" y="1014523"/>
            <a:ext cx="7543063" cy="5259897"/>
          </a:xfrm>
          <a:prstGeom prst="rect">
            <a:avLst/>
          </a:prstGeom>
          <a:ln>
            <a:solidFill>
              <a:srgbClr val="A5002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5309BF-5FEF-A386-577D-9679C7EF7BE3}"/>
              </a:ext>
            </a:extLst>
          </p:cNvPr>
          <p:cNvSpPr txBox="1"/>
          <p:nvPr/>
        </p:nvSpPr>
        <p:spPr>
          <a:xfrm>
            <a:off x="8366628" y="2733326"/>
            <a:ext cx="3747811" cy="215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зависимая переменная, анализ изменений которой позволяет выделить группы показателей цифровой трансформации (маркеров) оказывающих на неё наибольшее влияние.</a:t>
            </a:r>
          </a:p>
          <a:p>
            <a:pPr indent="450215" algn="just">
              <a:lnSpc>
                <a:spcPct val="107000"/>
              </a:lnSpc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FCE2E3-0B4A-AB9A-8A9D-4C6EC6552E34}"/>
              </a:ext>
            </a:extLst>
          </p:cNvPr>
          <p:cNvSpPr txBox="1"/>
          <p:nvPr/>
        </p:nvSpPr>
        <p:spPr>
          <a:xfrm>
            <a:off x="8366628" y="2306207"/>
            <a:ext cx="3902932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качества</a:t>
            </a:r>
          </a:p>
        </p:txBody>
      </p:sp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E08CE9B1-1290-D502-4CE5-B4A06706E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533" y="87194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578F5-62F8-1830-7407-E68C2875E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E1DB0E-5866-4B5B-9AB1-0BE9F14F24F0}"/>
              </a:ext>
            </a:extLst>
          </p:cNvPr>
          <p:cNvSpPr txBox="1"/>
          <p:nvPr/>
        </p:nvSpPr>
        <p:spPr>
          <a:xfrm>
            <a:off x="2590838" y="28173"/>
            <a:ext cx="7867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Общая логика исследования влияния ЦТ образовательного процесса в организациях СПО на качество профессиональной подготовки.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44649-274F-5722-4BCC-EAB889F53D1D}"/>
              </a:ext>
            </a:extLst>
          </p:cNvPr>
          <p:cNvSpPr txBox="1"/>
          <p:nvPr/>
        </p:nvSpPr>
        <p:spPr>
          <a:xfrm>
            <a:off x="270821" y="1142245"/>
            <a:ext cx="11796582" cy="156966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подготовки </a:t>
            </a:r>
            <a:r>
              <a:rPr lang="ru-RU" sz="1600" dirty="0"/>
              <a:t>оценивается по продемонстрированным обучающимися (выпускниками) результатам освоения профессиональных образовательных программ - ГИА в форме ДЭ. </a:t>
            </a:r>
          </a:p>
          <a:p>
            <a:r>
              <a:rPr lang="ru-RU" sz="1600" dirty="0"/>
              <a:t>Основания выбора:</a:t>
            </a:r>
          </a:p>
          <a:p>
            <a:r>
              <a:rPr lang="ru-RU" sz="1600" dirty="0"/>
              <a:t>– возможность рассчитать показатель на основе общедоступных данных официальной статистики; </a:t>
            </a:r>
          </a:p>
          <a:p>
            <a:r>
              <a:rPr lang="ru-RU" sz="1600" dirty="0"/>
              <a:t>– независимый (внешний) характер  оценки результатов обучения в процедурах государственной итоговой аттестации в форме демонстрационного экзамена.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CC225-0F18-F490-9298-51F97BE5E2AB}"/>
              </a:ext>
            </a:extLst>
          </p:cNvPr>
          <p:cNvSpPr txBox="1"/>
          <p:nvPr/>
        </p:nvSpPr>
        <p:spPr>
          <a:xfrm>
            <a:off x="2962864" y="3198167"/>
            <a:ext cx="6266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Три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показателя качества подготовки.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F1345-B37A-0C0E-43A2-FA2B4C28351E}"/>
              </a:ext>
            </a:extLst>
          </p:cNvPr>
          <p:cNvSpPr txBox="1"/>
          <p:nvPr/>
        </p:nvSpPr>
        <p:spPr>
          <a:xfrm>
            <a:off x="238897" y="4048296"/>
            <a:ext cx="3174213" cy="206210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600" b="1" dirty="0"/>
              <a:t>Факт участия </a:t>
            </a:r>
            <a:r>
              <a:rPr lang="ru-RU" sz="1600" dirty="0"/>
              <a:t>выпускников, завершивших обучение по ОПОП СПО, в ДЭ (широта охвата). Показатель используется как вспомогательный: демонстрирует надежность средних результатов ДЭ.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3F4A2D-16CB-C758-0E66-BD3A83EFA458}"/>
              </a:ext>
            </a:extLst>
          </p:cNvPr>
          <p:cNvSpPr txBox="1"/>
          <p:nvPr/>
        </p:nvSpPr>
        <p:spPr>
          <a:xfrm>
            <a:off x="4120794" y="4048296"/>
            <a:ext cx="3636013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000" indent="-342000" algn="just"/>
            <a:r>
              <a:rPr lang="ru-RU" sz="1600" dirty="0"/>
              <a:t>2) </a:t>
            </a:r>
            <a:r>
              <a:rPr lang="ru-RU" sz="1600" b="1" dirty="0"/>
              <a:t>Успешность прохождения </a:t>
            </a:r>
            <a:r>
              <a:rPr lang="ru-RU" sz="1600" dirty="0"/>
              <a:t>итоговых испытаний (средний балл, полученный выпускниками на демонстрационном экзамене; доля выпускников, получивших оценку «хорошо» и «отлично»). 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474F5-EF9B-D0D5-3850-0FC352A92466}"/>
              </a:ext>
            </a:extLst>
          </p:cNvPr>
          <p:cNvSpPr txBox="1"/>
          <p:nvPr/>
        </p:nvSpPr>
        <p:spPr>
          <a:xfrm>
            <a:off x="8374685" y="4017518"/>
            <a:ext cx="3488611" cy="20928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000" indent="-342000" algn="just"/>
            <a:r>
              <a:rPr lang="ru-RU" dirty="0"/>
              <a:t>3</a:t>
            </a:r>
            <a:r>
              <a:rPr lang="ru-RU" sz="1600" dirty="0"/>
              <a:t>) </a:t>
            </a:r>
            <a:r>
              <a:rPr lang="ru-RU" sz="1600" b="1" dirty="0"/>
              <a:t>Трудоустройство</a:t>
            </a:r>
            <a:r>
              <a:rPr lang="ru-RU" sz="1600" dirty="0"/>
              <a:t> выпускников организаций СПО. Дополнительный показатель, демонстрирует не столько непосредственный результат, сколько эффект системы СПО, поскольку связан со спецификой регионального рынка труда. </a:t>
            </a:r>
          </a:p>
        </p:txBody>
      </p:sp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75E405E7-C3AB-D741-AD14-DA5847B4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583" y="51933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8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AB3D3-A24B-3B97-2B0E-D251E84B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B40DD1-07F1-18F4-CB1E-2AB6086DE881}"/>
              </a:ext>
            </a:extLst>
          </p:cNvPr>
          <p:cNvSpPr txBox="1"/>
          <p:nvPr/>
        </p:nvSpPr>
        <p:spPr>
          <a:xfrm>
            <a:off x="296561" y="1885950"/>
            <a:ext cx="11598877" cy="333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определить состав показателей и источники данных исследуемых компонентов цифровой трансформации (далее ЦТ);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извлечь необходимые сведения из форм статистической отчетности, выполнить расчеты показателей ЦТ и качества подготовки в региональных системах СПО;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провести сравнительный анализ уровней ЦТ систем СПО субъектов РФ, рассмотреть возможности построения интегрального индекса цифровой трансформации СПО региона;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исследовать динамику ЦТ по региональных систем СПО в последние несколько лет;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выявить корреляционные взаимосвязи между показателями ЦТ и качеством образования в региональных системах СПО;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выявить специфику ЦТ в системах СПО субъектов РФ с учетом социально-экономического контекста регионов.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D47A2-0876-9D89-6440-353451237571}"/>
              </a:ext>
            </a:extLst>
          </p:cNvPr>
          <p:cNvSpPr txBox="1"/>
          <p:nvPr/>
        </p:nvSpPr>
        <p:spPr>
          <a:xfrm>
            <a:off x="619824" y="497649"/>
            <a:ext cx="9512055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/>
              <a:t>Дизайн и инструментарий исследования роли цифровой трансформации образовательного процесса в организациях СПО в обеспечении качества профессионального образования.</a:t>
            </a:r>
          </a:p>
        </p:txBody>
      </p:sp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6F7BA05F-B8B0-8C01-8CE1-B32DEA18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583" y="51933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BFCFE"/>
            </a:gs>
            <a:gs pos="0">
              <a:schemeClr val="accent1">
                <a:lumMod val="5000"/>
                <a:lumOff val="95000"/>
              </a:schemeClr>
            </a:gs>
            <a:gs pos="94000">
              <a:schemeClr val="bg1"/>
            </a:gs>
            <a:gs pos="100000">
              <a:srgbClr val="A50021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D6BF1-F8C7-7A9C-8473-CAC2922B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E0DA6F-0B23-3898-84DC-B941AE4B39F3}"/>
              </a:ext>
            </a:extLst>
          </p:cNvPr>
          <p:cNvSpPr txBox="1"/>
          <p:nvPr/>
        </p:nvSpPr>
        <p:spPr>
          <a:xfrm>
            <a:off x="1791792" y="139738"/>
            <a:ext cx="7867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логика исследования влияния ЦТ образовательного процесса в организациях СПО на качество профессиональной подготовки.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8D1BE-E7BE-CDF9-3467-CFB302B6B898}"/>
              </a:ext>
            </a:extLst>
          </p:cNvPr>
          <p:cNvSpPr txBox="1"/>
          <p:nvPr/>
        </p:nvSpPr>
        <p:spPr>
          <a:xfrm>
            <a:off x="300999" y="928922"/>
            <a:ext cx="1142801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процесса цифровой трансформации </a:t>
            </a:r>
            <a:r>
              <a:rPr lang="ru-RU" dirty="0"/>
              <a:t>в динамике по регионам России предполагает определение лидирующих регионов, успешно наращивающих цифровые ресурсы и внедряющих ИКТ в системах СПО, и регионов, где цифровизация проходила не столь интенсивно (или вообще не прослеживается).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97C1F-B371-B6C8-A87B-94A9DAEF0ED7}"/>
              </a:ext>
            </a:extLst>
          </p:cNvPr>
          <p:cNvSpPr txBox="1"/>
          <p:nvPr/>
        </p:nvSpPr>
        <p:spPr>
          <a:xfrm>
            <a:off x="284351" y="1924331"/>
            <a:ext cx="115895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Сравнение проводиться на сопоставимых: однотипно сформулированных и собираемых единообразным способах показателях статистики. Такие показатели могут быть рассчитаны на основе данных формам статистической отчетности СПО-1 и СПО-2, в редких случаях – извлечены из Мониторинга качества подготовки кадров СПО Мониторинг. </a:t>
            </a:r>
            <a:endParaRPr lang="ru-RU" sz="14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078AC17-F89B-0662-50DE-D93AA29FEF60}"/>
              </a:ext>
            </a:extLst>
          </p:cNvPr>
          <p:cNvGrpSpPr/>
          <p:nvPr/>
        </p:nvGrpSpPr>
        <p:grpSpPr>
          <a:xfrm>
            <a:off x="220436" y="3299733"/>
            <a:ext cx="3362287" cy="3485592"/>
            <a:chOff x="156520" y="3815294"/>
            <a:chExt cx="3362287" cy="28738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D76D16-040B-BA7E-72A2-897BAA62586A}"/>
                </a:ext>
              </a:extLst>
            </p:cNvPr>
            <p:cNvSpPr txBox="1"/>
            <p:nvPr/>
          </p:nvSpPr>
          <p:spPr>
            <a:xfrm>
              <a:off x="220435" y="4354279"/>
              <a:ext cx="3014883" cy="2182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Использование информационных технологий в образовательном процессе организаций СПО</a:t>
              </a:r>
            </a:p>
            <a:p>
              <a:r>
                <a:rPr lang="ru-RU" sz="44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r>
                <a:rPr lang="ru-RU" sz="4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dirty="0"/>
                <a:t>маркеров </a:t>
              </a:r>
            </a:p>
            <a:p>
              <a:r>
                <a:rPr lang="ru-RU" sz="3200" b="1" dirty="0">
                  <a:solidFill>
                    <a:schemeClr val="bg1">
                      <a:lumMod val="50000"/>
                    </a:schemeClr>
                  </a:solidFill>
                </a:rPr>
                <a:t>32</a:t>
              </a:r>
              <a:r>
                <a:rPr lang="ru-RU" dirty="0"/>
                <a:t> индикатора</a:t>
              </a:r>
            </a:p>
          </p:txBody>
        </p:sp>
        <p:sp>
          <p:nvSpPr>
            <p:cNvPr id="14" name="Блок-схема: несколько документов 13">
              <a:extLst>
                <a:ext uri="{FF2B5EF4-FFF2-40B4-BE49-F238E27FC236}">
                  <a16:creationId xmlns:a16="http://schemas.microsoft.com/office/drawing/2014/main" id="{F20C2180-2A6E-91FB-DA4E-43FBD2F888FF}"/>
                </a:ext>
              </a:extLst>
            </p:cNvPr>
            <p:cNvSpPr/>
            <p:nvPr/>
          </p:nvSpPr>
          <p:spPr>
            <a:xfrm>
              <a:off x="156520" y="3815294"/>
              <a:ext cx="3362287" cy="2873829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8CF41A-F92F-5B61-BDFD-283F843D0028}"/>
              </a:ext>
            </a:extLst>
          </p:cNvPr>
          <p:cNvSpPr txBox="1"/>
          <p:nvPr/>
        </p:nvSpPr>
        <p:spPr>
          <a:xfrm>
            <a:off x="3376975" y="2621581"/>
            <a:ext cx="4520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uLnTx/>
                <a:uFillTx/>
                <a:latin typeface="Calibri" panose="020F0502020204030204"/>
              </a:rPr>
              <a:t>Группы показателей</a:t>
            </a:r>
            <a:endParaRPr lang="ru-RU" sz="3200" b="1" dirty="0">
              <a:solidFill>
                <a:srgbClr val="A50021"/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77813D7-6329-34C4-B7FD-A206A30C6FFE}"/>
              </a:ext>
            </a:extLst>
          </p:cNvPr>
          <p:cNvGrpSpPr/>
          <p:nvPr/>
        </p:nvGrpSpPr>
        <p:grpSpPr>
          <a:xfrm>
            <a:off x="4230819" y="3278538"/>
            <a:ext cx="3362287" cy="3485592"/>
            <a:chOff x="156520" y="3815294"/>
            <a:chExt cx="3362287" cy="28738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FEA210-31D5-31C9-6414-9BC94F2504D8}"/>
                </a:ext>
              </a:extLst>
            </p:cNvPr>
            <p:cNvSpPr txBox="1"/>
            <p:nvPr/>
          </p:nvSpPr>
          <p:spPr>
            <a:xfrm>
              <a:off x="228599" y="4458461"/>
              <a:ext cx="3014883" cy="1497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Цифровая квалификация педагогических кадров</a:t>
              </a:r>
            </a:p>
            <a:p>
              <a:r>
                <a:rPr lang="ru-RU" sz="44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r>
                <a:rPr lang="ru-RU" sz="4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dirty="0"/>
                <a:t>маркеров </a:t>
              </a:r>
            </a:p>
            <a:p>
              <a:r>
                <a:rPr lang="ru-RU" sz="3200" b="1" dirty="0">
                  <a:solidFill>
                    <a:schemeClr val="bg1">
                      <a:lumMod val="50000"/>
                    </a:schemeClr>
                  </a:solidFill>
                </a:rPr>
                <a:t>18</a:t>
              </a:r>
              <a:r>
                <a:rPr lang="ru-RU" dirty="0"/>
                <a:t> индикаторов</a:t>
              </a:r>
            </a:p>
          </p:txBody>
        </p:sp>
        <p:sp>
          <p:nvSpPr>
            <p:cNvPr id="29" name="Блок-схема: несколько документов 28">
              <a:extLst>
                <a:ext uri="{FF2B5EF4-FFF2-40B4-BE49-F238E27FC236}">
                  <a16:creationId xmlns:a16="http://schemas.microsoft.com/office/drawing/2014/main" id="{ED5DDF35-D1BB-475A-39F1-00D234545EBF}"/>
                </a:ext>
              </a:extLst>
            </p:cNvPr>
            <p:cNvSpPr/>
            <p:nvPr/>
          </p:nvSpPr>
          <p:spPr>
            <a:xfrm>
              <a:off x="156520" y="3815294"/>
              <a:ext cx="3362287" cy="2873829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C471401-28DA-DA4F-3245-119B82BF6F85}"/>
              </a:ext>
            </a:extLst>
          </p:cNvPr>
          <p:cNvGrpSpPr/>
          <p:nvPr/>
        </p:nvGrpSpPr>
        <p:grpSpPr>
          <a:xfrm>
            <a:off x="8447719" y="3127899"/>
            <a:ext cx="3362287" cy="3485592"/>
            <a:chOff x="156520" y="3815294"/>
            <a:chExt cx="3362287" cy="28738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38036E-FAED-6DC8-B1F7-F5ECEA939E3E}"/>
                </a:ext>
              </a:extLst>
            </p:cNvPr>
            <p:cNvSpPr txBox="1"/>
            <p:nvPr/>
          </p:nvSpPr>
          <p:spPr>
            <a:xfrm>
              <a:off x="261256" y="4650459"/>
              <a:ext cx="3014883" cy="1725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Материально-техническая оснащенность цифровой среды </a:t>
              </a:r>
            </a:p>
            <a:p>
              <a:r>
                <a:rPr lang="ru-RU" sz="44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r>
                <a:rPr lang="ru-RU" sz="4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dirty="0"/>
                <a:t>маркера </a:t>
              </a:r>
            </a:p>
            <a:p>
              <a:r>
                <a:rPr lang="ru-RU" sz="3200" b="1" dirty="0">
                  <a:solidFill>
                    <a:schemeClr val="bg1">
                      <a:lumMod val="50000"/>
                    </a:schemeClr>
                  </a:solidFill>
                </a:rPr>
                <a:t>43</a:t>
              </a:r>
              <a:r>
                <a:rPr lang="ru-RU" dirty="0"/>
                <a:t> индикатора</a:t>
              </a:r>
            </a:p>
          </p:txBody>
        </p:sp>
        <p:sp>
          <p:nvSpPr>
            <p:cNvPr id="32" name="Блок-схема: несколько документов 31">
              <a:extLst>
                <a:ext uri="{FF2B5EF4-FFF2-40B4-BE49-F238E27FC236}">
                  <a16:creationId xmlns:a16="http://schemas.microsoft.com/office/drawing/2014/main" id="{FADD802A-5388-4816-920D-0F848739CE07}"/>
                </a:ext>
              </a:extLst>
            </p:cNvPr>
            <p:cNvSpPr/>
            <p:nvPr/>
          </p:nvSpPr>
          <p:spPr>
            <a:xfrm>
              <a:off x="156520" y="3815294"/>
              <a:ext cx="3362287" cy="2873829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574414F7-E2B7-1877-A0D7-524570CC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583" y="51933"/>
            <a:ext cx="1481428" cy="6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3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1597</Words>
  <Application>Microsoft Office PowerPoint</Application>
  <PresentationFormat>Широкоэкранный</PresentationFormat>
  <Paragraphs>134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1_Тема Office</vt:lpstr>
      <vt:lpstr>Цифровая трансформация СПО: статистические маркеры и стратегия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Цифровая трансформация СПО: статистические маркеры и стратегия исследования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Татьяна Кутейницына</dc:creator>
  <cp:lastModifiedBy>Татьяна Кутейницына</cp:lastModifiedBy>
  <cp:revision>50</cp:revision>
  <dcterms:created xsi:type="dcterms:W3CDTF">2025-02-20T08:34:15Z</dcterms:created>
  <dcterms:modified xsi:type="dcterms:W3CDTF">2025-02-28T09:41:59Z</dcterms:modified>
</cp:coreProperties>
</file>